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72" r:id="rId6"/>
    <p:sldId id="260" r:id="rId7"/>
    <p:sldId id="273" r:id="rId8"/>
    <p:sldId id="274" r:id="rId9"/>
    <p:sldId id="279" r:id="rId10"/>
    <p:sldId id="275" r:id="rId11"/>
    <p:sldId id="261" r:id="rId12"/>
    <p:sldId id="264" r:id="rId13"/>
    <p:sldId id="270" r:id="rId14"/>
    <p:sldId id="269" r:id="rId15"/>
    <p:sldId id="271"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Freestyle Script" panose="030804020302050B0404" pitchFamily="66" charset="0"/>
      <p:regular r:id="rId22"/>
    </p:embeddedFont>
    <p:embeddedFont>
      <p:font typeface="Montserrat" panose="00000500000000000000" pitchFamily="2" charset="0"/>
      <p:regular r:id="rId23"/>
      <p:bold r:id="rId24"/>
      <p:italic r:id="rId25"/>
      <p:boldItalic r:id="rId26"/>
    </p:embeddedFont>
    <p:embeddedFont>
      <p:font typeface="Montserrat Classic" panose="020B0604020202020204" charset="0"/>
      <p:regular r:id="rId27"/>
    </p:embeddedFont>
    <p:embeddedFont>
      <p:font typeface="Montserrat Extra-Light" panose="020B0604020202020204" charset="0"/>
      <p:regular r:id="rId28"/>
    </p:embeddedFont>
    <p:embeddedFont>
      <p:font typeface="Montserrat Semi-Bold" panose="020B0604020202020204" charset="0"/>
      <p:regular r:id="rId29"/>
    </p:embeddedFont>
    <p:embeddedFont>
      <p:font typeface="Montserrat Semi-Bold Bold" panose="020B0604020202020204" charset="0"/>
      <p:regular r:id="rId30"/>
    </p:embeddedFont>
    <p:embeddedFont>
      <p:font typeface="roboto" panose="02000000000000000000" pitchFamily="2"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Daud Mehboob" initials="MDM" lastIdx="1" clrIdx="0">
    <p:extLst>
      <p:ext uri="{19B8F6BF-5375-455C-9EA6-DF929625EA0E}">
        <p15:presenceInfo xmlns:p15="http://schemas.microsoft.com/office/powerpoint/2012/main" userId="e69ed9f790771a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22" autoAdjust="0"/>
  </p:normalViewPr>
  <p:slideViewPr>
    <p:cSldViewPr>
      <p:cViewPr varScale="1">
        <p:scale>
          <a:sx n="45" d="100"/>
          <a:sy n="45" d="100"/>
        </p:scale>
        <p:origin x="8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4DC7B-2E2E-43B1-9F4F-A09AACA58BE6}"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1FD11-F81B-457E-90A6-6253DC9E3F8E}" type="slidenum">
              <a:rPr lang="en-US" smtClean="0"/>
              <a:t>‹#›</a:t>
            </a:fld>
            <a:endParaRPr lang="en-US"/>
          </a:p>
        </p:txBody>
      </p:sp>
    </p:spTree>
    <p:extLst>
      <p:ext uri="{BB962C8B-B14F-4D97-AF65-F5344CB8AC3E}">
        <p14:creationId xmlns:p14="http://schemas.microsoft.com/office/powerpoint/2010/main" val="285227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6.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svg"/><Relationship Id="rId50" Type="http://schemas.openxmlformats.org/officeDocument/2006/relationships/image" Target="../media/image54.png"/><Relationship Id="rId55" Type="http://schemas.openxmlformats.org/officeDocument/2006/relationships/image" Target="../media/image59.svg"/><Relationship Id="rId7" Type="http://schemas.openxmlformats.org/officeDocument/2006/relationships/image" Target="../media/image13.sv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54"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45" Type="http://schemas.openxmlformats.org/officeDocument/2006/relationships/image" Target="../media/image49.svg"/><Relationship Id="rId53" Type="http://schemas.openxmlformats.org/officeDocument/2006/relationships/image" Target="../media/image57.svg"/><Relationship Id="rId58" Type="http://schemas.openxmlformats.org/officeDocument/2006/relationships/image" Target="../media/image62.png"/><Relationship Id="rId5" Type="http://schemas.openxmlformats.org/officeDocument/2006/relationships/image" Target="../media/image5.svg"/><Relationship Id="rId15" Type="http://schemas.openxmlformats.org/officeDocument/2006/relationships/image" Target="../media/image21.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svg"/><Relationship Id="rId57" Type="http://schemas.openxmlformats.org/officeDocument/2006/relationships/image" Target="../media/image61.svg"/><Relationship Id="rId61" Type="http://schemas.openxmlformats.org/officeDocument/2006/relationships/image" Target="../media/image65.svg"/><Relationship Id="rId10" Type="http://schemas.openxmlformats.org/officeDocument/2006/relationships/image" Target="../media/image16.png"/><Relationship Id="rId19" Type="http://schemas.openxmlformats.org/officeDocument/2006/relationships/image" Target="../media/image7.svg"/><Relationship Id="rId31" Type="http://schemas.openxmlformats.org/officeDocument/2006/relationships/image" Target="../media/image35.sv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4" Type="http://schemas.openxmlformats.org/officeDocument/2006/relationships/image" Target="../media/image4.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43" Type="http://schemas.openxmlformats.org/officeDocument/2006/relationships/image" Target="../media/image47.svg"/><Relationship Id="rId48" Type="http://schemas.openxmlformats.org/officeDocument/2006/relationships/image" Target="../media/image52.png"/><Relationship Id="rId56" Type="http://schemas.openxmlformats.org/officeDocument/2006/relationships/image" Target="../media/image60.png"/><Relationship Id="rId8" Type="http://schemas.openxmlformats.org/officeDocument/2006/relationships/image" Target="../media/image14.png"/><Relationship Id="rId51" Type="http://schemas.openxmlformats.org/officeDocument/2006/relationships/image" Target="../media/image55.svg"/><Relationship Id="rId3" Type="http://schemas.openxmlformats.org/officeDocument/2006/relationships/image" Target="../media/image11.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6658582" cy="10367743"/>
          </a:xfrm>
          <a:custGeom>
            <a:avLst/>
            <a:gdLst/>
            <a:ahLst/>
            <a:cxnLst/>
            <a:rect l="l" t="t" r="r" b="b"/>
            <a:pathLst>
              <a:path w="6658582" h="10367743">
                <a:moveTo>
                  <a:pt x="0" y="0"/>
                </a:moveTo>
                <a:lnTo>
                  <a:pt x="6658582" y="0"/>
                </a:lnTo>
                <a:lnTo>
                  <a:pt x="6658582" y="10367743"/>
                </a:lnTo>
                <a:lnTo>
                  <a:pt x="0" y="10367743"/>
                </a:lnTo>
                <a:lnTo>
                  <a:pt x="0" y="0"/>
                </a:lnTo>
                <a:close/>
              </a:path>
            </a:pathLst>
          </a:custGeom>
          <a:blipFill>
            <a:blip r:embed="rId2"/>
            <a:stretch>
              <a:fillRect l="-924" r="-3073"/>
            </a:stretch>
          </a:blipFill>
        </p:spPr>
      </p:sp>
      <p:grpSp>
        <p:nvGrpSpPr>
          <p:cNvPr id="3" name="Group 3"/>
          <p:cNvGrpSpPr/>
          <p:nvPr/>
        </p:nvGrpSpPr>
        <p:grpSpPr>
          <a:xfrm>
            <a:off x="8278847" y="1825150"/>
            <a:ext cx="8610301" cy="6283677"/>
            <a:chOff x="0" y="-57150"/>
            <a:chExt cx="11480401" cy="8378237"/>
          </a:xfrm>
        </p:grpSpPr>
        <p:sp>
          <p:nvSpPr>
            <p:cNvPr id="4" name="TextBox 4"/>
            <p:cNvSpPr txBox="1"/>
            <p:nvPr/>
          </p:nvSpPr>
          <p:spPr>
            <a:xfrm>
              <a:off x="0" y="-57150"/>
              <a:ext cx="9177524" cy="660400"/>
            </a:xfrm>
            <a:prstGeom prst="rect">
              <a:avLst/>
            </a:prstGeom>
          </p:spPr>
          <p:txBody>
            <a:bodyPr lIns="0" tIns="0" rIns="0" bIns="0" rtlCol="0" anchor="t">
              <a:spAutoFit/>
            </a:bodyPr>
            <a:lstStyle/>
            <a:p>
              <a:pPr>
                <a:lnSpc>
                  <a:spcPts val="4200"/>
                </a:lnSpc>
              </a:pPr>
              <a:r>
                <a:rPr lang="en-US" sz="3000" dirty="0">
                  <a:solidFill>
                    <a:srgbClr val="FFFFFF"/>
                  </a:solidFill>
                  <a:latin typeface="Montserrat Semi-Bold"/>
                </a:rPr>
                <a:t>CSC-321</a:t>
              </a:r>
            </a:p>
          </p:txBody>
        </p:sp>
        <p:sp>
          <p:nvSpPr>
            <p:cNvPr id="5" name="TextBox 5"/>
            <p:cNvSpPr txBox="1"/>
            <p:nvPr/>
          </p:nvSpPr>
          <p:spPr>
            <a:xfrm>
              <a:off x="0" y="7655691"/>
              <a:ext cx="11174806" cy="665396"/>
            </a:xfrm>
            <a:prstGeom prst="rect">
              <a:avLst/>
            </a:prstGeom>
          </p:spPr>
          <p:txBody>
            <a:bodyPr lIns="0" tIns="0" rIns="0" bIns="0" rtlCol="0" anchor="t">
              <a:spAutoFit/>
            </a:bodyPr>
            <a:lstStyle/>
            <a:p>
              <a:pPr>
                <a:lnSpc>
                  <a:spcPts val="4200"/>
                </a:lnSpc>
              </a:pPr>
              <a:r>
                <a:rPr lang="en-US" sz="3000" dirty="0">
                  <a:solidFill>
                    <a:srgbClr val="FFFFFF"/>
                  </a:solidFill>
                  <a:latin typeface="Montserrat Semi-Bold"/>
                </a:rPr>
                <a:t>Complex Engineering Problem</a:t>
              </a:r>
            </a:p>
          </p:txBody>
        </p:sp>
        <p:sp>
          <p:nvSpPr>
            <p:cNvPr id="6" name="TextBox 6"/>
            <p:cNvSpPr txBox="1"/>
            <p:nvPr/>
          </p:nvSpPr>
          <p:spPr>
            <a:xfrm>
              <a:off x="0" y="1928918"/>
              <a:ext cx="11480401" cy="4924426"/>
            </a:xfrm>
            <a:prstGeom prst="rect">
              <a:avLst/>
            </a:prstGeom>
          </p:spPr>
          <p:txBody>
            <a:bodyPr lIns="0" tIns="0" rIns="0" bIns="0" rtlCol="0" anchor="t">
              <a:spAutoFit/>
            </a:bodyPr>
            <a:lstStyle/>
            <a:p>
              <a:pPr>
                <a:lnSpc>
                  <a:spcPts val="9600"/>
                </a:lnSpc>
              </a:pPr>
              <a:r>
                <a:rPr lang="en-US" sz="8000" dirty="0">
                  <a:solidFill>
                    <a:srgbClr val="E1A10B"/>
                  </a:solidFill>
                  <a:latin typeface="Montserrat Semi-Bold Bold"/>
                </a:rPr>
                <a:t>Design </a:t>
              </a:r>
              <a:r>
                <a:rPr lang="en-US" sz="8000" dirty="0">
                  <a:solidFill>
                    <a:srgbClr val="FFFFFF"/>
                  </a:solidFill>
                  <a:latin typeface="Montserrat Semi-Bold Bold"/>
                </a:rPr>
                <a:t>and</a:t>
              </a:r>
              <a:r>
                <a:rPr lang="en-US" sz="8000" dirty="0">
                  <a:solidFill>
                    <a:srgbClr val="E1A10B"/>
                  </a:solidFill>
                  <a:latin typeface="Montserrat Semi-Bold Bold"/>
                </a:rPr>
                <a:t> Analysis </a:t>
              </a:r>
              <a:r>
                <a:rPr lang="en-US" sz="8000" dirty="0">
                  <a:solidFill>
                    <a:srgbClr val="FFFFFF"/>
                  </a:solidFill>
                  <a:latin typeface="Montserrat Semi-Bold Bold"/>
                </a:rPr>
                <a:t>of </a:t>
              </a:r>
              <a:r>
                <a:rPr lang="en-US" sz="8000" dirty="0">
                  <a:solidFill>
                    <a:srgbClr val="E1A10B"/>
                  </a:solidFill>
                  <a:latin typeface="Montserrat Semi-Bold Bold"/>
                </a:rPr>
                <a:t>Algorithm</a:t>
              </a:r>
              <a:endParaRPr lang="en-US" sz="8000" dirty="0">
                <a:solidFill>
                  <a:srgbClr val="FFFFFF"/>
                </a:solidFill>
                <a:latin typeface="Montserrat Semi-Bold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981075" y="1199662"/>
            <a:ext cx="16135350" cy="920958"/>
          </a:xfrm>
          <a:prstGeom prst="rect">
            <a:avLst/>
          </a:prstGeom>
        </p:spPr>
        <p:txBody>
          <a:bodyPr lIns="0" tIns="0" rIns="0" bIns="0" rtlCol="0" anchor="t">
            <a:spAutoFit/>
          </a:bodyPr>
          <a:lstStyle/>
          <a:p>
            <a:pPr>
              <a:lnSpc>
                <a:spcPts val="7680"/>
              </a:lnSpc>
            </a:pPr>
            <a:r>
              <a:rPr lang="en-US" sz="6000" dirty="0">
                <a:solidFill>
                  <a:srgbClr val="E1A10B"/>
                </a:solidFill>
                <a:latin typeface="Times New Roman" panose="02020603050405020304" pitchFamily="18" charset="0"/>
                <a:cs typeface="Times New Roman" panose="02020603050405020304" pitchFamily="18" charset="0"/>
              </a:rPr>
              <a:t>Explanation by Example: </a:t>
            </a:r>
            <a:r>
              <a:rPr lang="en-US" sz="4400" dirty="0">
                <a:solidFill>
                  <a:srgbClr val="E1A10B"/>
                </a:solidFill>
                <a:latin typeface="Times New Roman" panose="02020603050405020304" pitchFamily="18" charset="0"/>
                <a:cs typeface="Times New Roman" panose="02020603050405020304" pitchFamily="18" charset="0"/>
              </a:rPr>
              <a:t>A = [1, 0, 1, 0]  &amp;  K = 2</a:t>
            </a:r>
            <a:endParaRPr lang="en-US" sz="7200" dirty="0">
              <a:solidFill>
                <a:srgbClr val="FFC000"/>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a:off x="981075" y="3014366"/>
            <a:ext cx="17154525" cy="1096319"/>
            <a:chOff x="-1" y="-57150"/>
            <a:chExt cx="3485794" cy="669524"/>
          </a:xfrm>
        </p:grpSpPr>
        <p:sp>
          <p:nvSpPr>
            <p:cNvPr id="8" name="TextBox 8"/>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4 : </a:t>
              </a:r>
            </a:p>
          </p:txBody>
        </p:sp>
        <p:sp>
          <p:nvSpPr>
            <p:cNvPr id="10" name="TextBox 10"/>
            <p:cNvSpPr txBox="1"/>
            <p:nvPr/>
          </p:nvSpPr>
          <p:spPr>
            <a:xfrm>
              <a:off x="-1" y="356201"/>
              <a:ext cx="3485794" cy="256173"/>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Initialize a list result to store the starting and ending points of each subarray.</a:t>
              </a:r>
              <a:endParaRPr lang="en-US" sz="4000" dirty="0">
                <a:solidFill>
                  <a:srgbClr val="FFFFFF"/>
                </a:solidFill>
                <a:latin typeface="Times New Roman" panose="02020603050405020304" pitchFamily="18" charset="0"/>
                <a:cs typeface="Times New Roman" panose="02020603050405020304" pitchFamily="18" charset="0"/>
              </a:endParaRPr>
            </a:p>
          </p:txBody>
        </p:sp>
      </p:grpSp>
      <p:grpSp>
        <p:nvGrpSpPr>
          <p:cNvPr id="3" name="Group 7">
            <a:extLst>
              <a:ext uri="{FF2B5EF4-FFF2-40B4-BE49-F238E27FC236}">
                <a16:creationId xmlns:a16="http://schemas.microsoft.com/office/drawing/2014/main" id="{8BF8DAB1-168E-BD7D-924C-663E329013F4}"/>
              </a:ext>
            </a:extLst>
          </p:cNvPr>
          <p:cNvGrpSpPr/>
          <p:nvPr/>
        </p:nvGrpSpPr>
        <p:grpSpPr>
          <a:xfrm>
            <a:off x="990600" y="4533900"/>
            <a:ext cx="17154525" cy="2563573"/>
            <a:chOff x="-1" y="-57150"/>
            <a:chExt cx="3485794" cy="1565578"/>
          </a:xfrm>
        </p:grpSpPr>
        <p:sp>
          <p:nvSpPr>
            <p:cNvPr id="4" name="TextBox 8">
              <a:extLst>
                <a:ext uri="{FF2B5EF4-FFF2-40B4-BE49-F238E27FC236}">
                  <a16:creationId xmlns:a16="http://schemas.microsoft.com/office/drawing/2014/main" id="{47B1E5CF-CF18-43E2-5487-C5DD3EFF2F66}"/>
                </a:ext>
              </a:extLst>
            </p:cNvPr>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5 : </a:t>
              </a:r>
            </a:p>
          </p:txBody>
        </p:sp>
        <p:sp>
          <p:nvSpPr>
            <p:cNvPr id="5" name="TextBox 9">
              <a:extLst>
                <a:ext uri="{FF2B5EF4-FFF2-40B4-BE49-F238E27FC236}">
                  <a16:creationId xmlns:a16="http://schemas.microsoft.com/office/drawing/2014/main" id="{06DACEBF-AB6C-6165-CD0F-D0C3AD020A25}"/>
                </a:ext>
              </a:extLst>
            </p:cNvPr>
            <p:cNvSpPr txBox="1"/>
            <p:nvPr/>
          </p:nvSpPr>
          <p:spPr>
            <a:xfrm>
              <a:off x="63870" y="1062533"/>
              <a:ext cx="3291541" cy="445895"/>
            </a:xfrm>
            <a:prstGeom prst="rect">
              <a:avLst/>
            </a:prstGeom>
          </p:spPr>
          <p:txBody>
            <a:bodyPr wrap="square" lIns="0" tIns="0" rIns="0" bIns="0" rtlCol="0" anchor="t">
              <a:spAutoFit/>
            </a:bodyPr>
            <a:lstStyle/>
            <a:p>
              <a:pPr>
                <a:lnSpc>
                  <a:spcPts val="2940"/>
                </a:lnSpc>
              </a:pPr>
              <a:r>
                <a:rPr lang="en-US" sz="24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this case, </a:t>
              </a:r>
              <a:r>
                <a:rPr lang="en-US" sz="24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[6][3] is 0. We can backtrack from it to find that one possible partition that gives us a minimum score is [1],[1],[0],[0],[0],[1]. The starting and ending points of these subarrays are (1,1),(2,2),(3,3),(4,4),(5,5),(6,6).</a:t>
              </a:r>
              <a:endParaRPr lang="en-US" sz="4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6" name="TextBox 10">
              <a:extLst>
                <a:ext uri="{FF2B5EF4-FFF2-40B4-BE49-F238E27FC236}">
                  <a16:creationId xmlns:a16="http://schemas.microsoft.com/office/drawing/2014/main" id="{0921F5AC-9904-096D-19A9-A8DB7E0C2089}"/>
                </a:ext>
              </a:extLst>
            </p:cNvPr>
            <p:cNvSpPr txBox="1"/>
            <p:nvPr/>
          </p:nvSpPr>
          <p:spPr>
            <a:xfrm>
              <a:off x="-1" y="356201"/>
              <a:ext cx="3485794" cy="522450"/>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Backtrack from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[N][K] to find the starting and ending points of each subarray and add them to the list result in reverse order.</a:t>
              </a:r>
              <a:endParaRPr lang="en-US" sz="5400" dirty="0">
                <a:solidFill>
                  <a:srgbClr val="FFFFFF"/>
                </a:solidFill>
                <a:latin typeface="Times New Roman" panose="02020603050405020304" pitchFamily="18" charset="0"/>
                <a:cs typeface="Times New Roman" panose="02020603050405020304" pitchFamily="18" charset="0"/>
              </a:endParaRPr>
            </a:p>
          </p:txBody>
        </p:sp>
      </p:grpSp>
      <p:grpSp>
        <p:nvGrpSpPr>
          <p:cNvPr id="11" name="Group 7">
            <a:extLst>
              <a:ext uri="{FF2B5EF4-FFF2-40B4-BE49-F238E27FC236}">
                <a16:creationId xmlns:a16="http://schemas.microsoft.com/office/drawing/2014/main" id="{68AB34AA-D7D9-3BB7-1B41-6D641720E8E6}"/>
              </a:ext>
            </a:extLst>
          </p:cNvPr>
          <p:cNvGrpSpPr/>
          <p:nvPr/>
        </p:nvGrpSpPr>
        <p:grpSpPr>
          <a:xfrm>
            <a:off x="990600" y="7304327"/>
            <a:ext cx="17154525" cy="1725373"/>
            <a:chOff x="-1" y="-57150"/>
            <a:chExt cx="3485794" cy="1053688"/>
          </a:xfrm>
        </p:grpSpPr>
        <p:sp>
          <p:nvSpPr>
            <p:cNvPr id="12" name="TextBox 8">
              <a:extLst>
                <a:ext uri="{FF2B5EF4-FFF2-40B4-BE49-F238E27FC236}">
                  <a16:creationId xmlns:a16="http://schemas.microsoft.com/office/drawing/2014/main" id="{6619D912-1079-3A98-06EF-2A2F8341D043}"/>
                </a:ext>
              </a:extLst>
            </p:cNvPr>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6 : </a:t>
              </a:r>
            </a:p>
          </p:txBody>
        </p:sp>
        <p:sp>
          <p:nvSpPr>
            <p:cNvPr id="13" name="TextBox 9">
              <a:extLst>
                <a:ext uri="{FF2B5EF4-FFF2-40B4-BE49-F238E27FC236}">
                  <a16:creationId xmlns:a16="http://schemas.microsoft.com/office/drawing/2014/main" id="{D220CC5B-C9B4-C05F-D44D-4CE411CA0D13}"/>
                </a:ext>
              </a:extLst>
            </p:cNvPr>
            <p:cNvSpPr txBox="1"/>
            <p:nvPr/>
          </p:nvSpPr>
          <p:spPr>
            <a:xfrm>
              <a:off x="63870" y="776586"/>
              <a:ext cx="3291541" cy="219952"/>
            </a:xfrm>
            <a:prstGeom prst="rect">
              <a:avLst/>
            </a:prstGeom>
          </p:spPr>
          <p:txBody>
            <a:bodyPr wrap="square" lIns="0" tIns="0" rIns="0" bIns="0" rtlCol="0" anchor="t">
              <a:spAutoFit/>
            </a:bodyPr>
            <a:lstStyle/>
            <a:p>
              <a:pPr>
                <a:lnSpc>
                  <a:spcPts val="2940"/>
                </a:lnSpc>
              </a:pP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this case, the result is [(1,1),(2,2),(3,3),(4,4),(5,5),(6,6)].</a:t>
              </a:r>
            </a:p>
          </p:txBody>
        </p:sp>
        <p:sp>
          <p:nvSpPr>
            <p:cNvPr id="14" name="TextBox 10">
              <a:extLst>
                <a:ext uri="{FF2B5EF4-FFF2-40B4-BE49-F238E27FC236}">
                  <a16:creationId xmlns:a16="http://schemas.microsoft.com/office/drawing/2014/main" id="{6DA198D7-9B62-3CD4-9F75-014DFCCEFED3}"/>
                </a:ext>
              </a:extLst>
            </p:cNvPr>
            <p:cNvSpPr txBox="1"/>
            <p:nvPr/>
          </p:nvSpPr>
          <p:spPr>
            <a:xfrm>
              <a:off x="-1" y="356201"/>
              <a:ext cx="3485794" cy="256173"/>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Return the list result. </a:t>
              </a:r>
              <a:endParaRPr lang="en-US" sz="7200" dirty="0">
                <a:solidFill>
                  <a:srgbClr val="FFFFFF"/>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1270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7259300" cy="8654281"/>
            <a:chOff x="0" y="-304800"/>
            <a:chExt cx="9682737" cy="11539041"/>
          </a:xfrm>
        </p:grpSpPr>
        <p:sp>
          <p:nvSpPr>
            <p:cNvPr id="3" name="TextBox 3"/>
            <p:cNvSpPr txBox="1"/>
            <p:nvPr/>
          </p:nvSpPr>
          <p:spPr>
            <a:xfrm>
              <a:off x="0" y="-304800"/>
              <a:ext cx="9554489" cy="2574467"/>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Proof of Correctness</a:t>
              </a:r>
            </a:p>
          </p:txBody>
        </p:sp>
        <p:sp>
          <p:nvSpPr>
            <p:cNvPr id="5" name="TextBox 5"/>
            <p:cNvSpPr txBox="1"/>
            <p:nvPr/>
          </p:nvSpPr>
          <p:spPr>
            <a:xfrm>
              <a:off x="0" y="1395137"/>
              <a:ext cx="9682737" cy="9839104"/>
            </a:xfrm>
            <a:prstGeom prst="rect">
              <a:avLst/>
            </a:prstGeom>
          </p:spPr>
          <p:txBody>
            <a:bodyPr wrap="square" lIns="0" tIns="0" rIns="0" bIns="0" rtlCol="0" anchor="t">
              <a:spAutoFit/>
            </a:bodyPr>
            <a:lstStyle/>
            <a:p>
              <a:pPr>
                <a:lnSpc>
                  <a:spcPts val="3359"/>
                </a:lnSpc>
              </a:pPr>
              <a:r>
                <a:rPr lang="en-GB" sz="3600" i="1" dirty="0">
                  <a:solidFill>
                    <a:schemeClr val="bg1"/>
                  </a:solidFill>
                  <a:latin typeface="Times New Roman" panose="02020603050405020304" pitchFamily="18" charset="0"/>
                  <a:cs typeface="Times New Roman" panose="02020603050405020304" pitchFamily="18" charset="0"/>
                </a:rPr>
                <a:t>The correctness of the dynamic programming algorithm can be proven using induction.</a:t>
              </a:r>
              <a:endParaRPr lang="en-GB" sz="2400" i="1" dirty="0">
                <a:solidFill>
                  <a:schemeClr val="bg1"/>
                </a:solidFill>
                <a:latin typeface="Times New Roman" panose="02020603050405020304" pitchFamily="18" charset="0"/>
                <a:cs typeface="Times New Roman" panose="02020603050405020304" pitchFamily="18" charset="0"/>
              </a:endParaRPr>
            </a:p>
            <a:p>
              <a:pPr>
                <a:lnSpc>
                  <a:spcPts val="3359"/>
                </a:lnSpc>
              </a:pPr>
              <a:endParaRPr lang="en-GB" sz="2400" dirty="0">
                <a:solidFill>
                  <a:srgbClr val="FFFFFF"/>
                </a:solidFill>
                <a:latin typeface="Montserrat"/>
              </a:endParaRPr>
            </a:p>
            <a:p>
              <a:pPr>
                <a:lnSpc>
                  <a:spcPts val="3359"/>
                </a:lnSpc>
              </a:pPr>
              <a:r>
                <a:rPr lang="en-GB" sz="2400" dirty="0">
                  <a:solidFill>
                    <a:srgbClr val="FFFFFF"/>
                  </a:solidFill>
                  <a:latin typeface="Montserrat"/>
                </a:rPr>
                <a:t>Base case: When `</a:t>
              </a:r>
              <a:r>
                <a:rPr lang="en-GB" sz="2400" dirty="0" err="1">
                  <a:solidFill>
                    <a:srgbClr val="FFFFFF"/>
                  </a:solidFill>
                  <a:latin typeface="Montserrat"/>
                </a:rPr>
                <a:t>i</a:t>
              </a:r>
              <a:r>
                <a:rPr lang="en-GB" sz="2400" dirty="0">
                  <a:solidFill>
                    <a:srgbClr val="FFFFFF"/>
                  </a:solidFill>
                  <a:latin typeface="Montserrat"/>
                </a:rPr>
                <a:t> = 0` and `j = 0`, we have `</a:t>
              </a:r>
              <a:r>
                <a:rPr lang="en-GB" sz="2400" dirty="0" err="1">
                  <a:solidFill>
                    <a:srgbClr val="FFFFFF"/>
                  </a:solidFill>
                  <a:latin typeface="Montserrat"/>
                </a:rPr>
                <a:t>dp</a:t>
              </a:r>
              <a:r>
                <a:rPr lang="en-GB" sz="2400" dirty="0">
                  <a:solidFill>
                    <a:srgbClr val="FFFFFF"/>
                  </a:solidFill>
                  <a:latin typeface="Montserrat"/>
                </a:rPr>
                <a:t>[0][0] = 0`, which is the correct value since partitioning an empty array into 0 subarrays gives a score of 0.</a:t>
              </a:r>
            </a:p>
            <a:p>
              <a:pPr>
                <a:lnSpc>
                  <a:spcPts val="3359"/>
                </a:lnSpc>
              </a:pPr>
              <a:endParaRPr lang="en-GB" sz="2400" dirty="0">
                <a:solidFill>
                  <a:srgbClr val="FFFFFF"/>
                </a:solidFill>
                <a:latin typeface="Montserrat"/>
              </a:endParaRPr>
            </a:p>
            <a:p>
              <a:pPr>
                <a:lnSpc>
                  <a:spcPts val="3359"/>
                </a:lnSpc>
              </a:pPr>
              <a:r>
                <a:rPr lang="en-GB" sz="2400" dirty="0">
                  <a:solidFill>
                    <a:srgbClr val="FFFFFF"/>
                  </a:solidFill>
                  <a:latin typeface="Montserrat"/>
                </a:rPr>
                <a:t>Inductive step: Assume that `</a:t>
              </a:r>
              <a:r>
                <a:rPr lang="en-GB" sz="2400" dirty="0" err="1">
                  <a:solidFill>
                    <a:srgbClr val="FFFFFF"/>
                  </a:solidFill>
                  <a:latin typeface="Montserrat"/>
                </a:rPr>
                <a:t>dp</a:t>
              </a:r>
              <a:r>
                <a:rPr lang="en-GB" sz="2400" dirty="0">
                  <a:solidFill>
                    <a:srgbClr val="FFFFFF"/>
                  </a:solidFill>
                  <a:latin typeface="Montserrat"/>
                </a:rPr>
                <a:t>[</a:t>
              </a:r>
              <a:r>
                <a:rPr lang="en-GB" sz="2400" dirty="0" err="1">
                  <a:solidFill>
                    <a:srgbClr val="FFFFFF"/>
                  </a:solidFill>
                  <a:latin typeface="Montserrat"/>
                </a:rPr>
                <a:t>i</a:t>
              </a:r>
              <a:r>
                <a:rPr lang="en-GB" sz="2400" dirty="0">
                  <a:solidFill>
                    <a:srgbClr val="FFFFFF"/>
                  </a:solidFill>
                  <a:latin typeface="Montserrat"/>
                </a:rPr>
                <a:t>][j]` is the correct minimum score for partitioning the first `</a:t>
              </a:r>
              <a:r>
                <a:rPr lang="en-GB" sz="2400" dirty="0" err="1">
                  <a:solidFill>
                    <a:srgbClr val="FFFFFF"/>
                  </a:solidFill>
                  <a:latin typeface="Montserrat"/>
                </a:rPr>
                <a:t>i</a:t>
              </a:r>
              <a:r>
                <a:rPr lang="en-GB" sz="2400" dirty="0">
                  <a:solidFill>
                    <a:srgbClr val="FFFFFF"/>
                  </a:solidFill>
                  <a:latin typeface="Montserrat"/>
                </a:rPr>
                <a:t>` elements of the array into `j` subarrays for all `</a:t>
              </a:r>
              <a:r>
                <a:rPr lang="en-GB" sz="2400" dirty="0" err="1">
                  <a:solidFill>
                    <a:srgbClr val="FFFFFF"/>
                  </a:solidFill>
                  <a:latin typeface="Montserrat"/>
                </a:rPr>
                <a:t>i</a:t>
              </a:r>
              <a:r>
                <a:rPr lang="en-GB" sz="2400" dirty="0">
                  <a:solidFill>
                    <a:srgbClr val="FFFFFF"/>
                  </a:solidFill>
                  <a:latin typeface="Montserrat"/>
                </a:rPr>
                <a:t> &lt; n` and all `j &lt;= k`. We want to show that `</a:t>
              </a:r>
              <a:r>
                <a:rPr lang="en-GB" sz="2400" dirty="0" err="1">
                  <a:solidFill>
                    <a:srgbClr val="FFFFFF"/>
                  </a:solidFill>
                  <a:latin typeface="Montserrat"/>
                </a:rPr>
                <a:t>dp</a:t>
              </a:r>
              <a:r>
                <a:rPr lang="en-GB" sz="2400" dirty="0">
                  <a:solidFill>
                    <a:srgbClr val="FFFFFF"/>
                  </a:solidFill>
                  <a:latin typeface="Montserrat"/>
                </a:rPr>
                <a:t>[n][k]` is also the correct minimum score for partitioning the first `n` elements of the array into `k` subarrays.</a:t>
              </a:r>
            </a:p>
            <a:p>
              <a:pPr>
                <a:lnSpc>
                  <a:spcPts val="3359"/>
                </a:lnSpc>
              </a:pPr>
              <a:endParaRPr lang="en-GB" sz="2400" dirty="0">
                <a:solidFill>
                  <a:srgbClr val="FFFFFF"/>
                </a:solidFill>
                <a:latin typeface="Montserrat"/>
              </a:endParaRPr>
            </a:p>
            <a:p>
              <a:pPr>
                <a:lnSpc>
                  <a:spcPts val="3359"/>
                </a:lnSpc>
              </a:pPr>
              <a:r>
                <a:rPr lang="en-GB" sz="2400" dirty="0">
                  <a:solidFill>
                    <a:srgbClr val="FFFFFF"/>
                  </a:solidFill>
                  <a:latin typeface="Montserrat"/>
                </a:rPr>
                <a:t>By definition, the minimum score for partitioning the first `n` elements of the array into `k` subarrays is given by the minimum score that can be achieved by partitioning the first `p` elements into `k-1` subarrays, plus the score of the subarray from `p+1` to `n`, where `p` ranges from 0 to `n-1`. This is exactly what our algorithm calculates when it updates `</a:t>
              </a:r>
              <a:r>
                <a:rPr lang="en-GB" sz="2400" dirty="0" err="1">
                  <a:solidFill>
                    <a:srgbClr val="FFFFFF"/>
                  </a:solidFill>
                  <a:latin typeface="Montserrat"/>
                </a:rPr>
                <a:t>dp</a:t>
              </a:r>
              <a:r>
                <a:rPr lang="en-GB" sz="2400" dirty="0">
                  <a:solidFill>
                    <a:srgbClr val="FFFFFF"/>
                  </a:solidFill>
                  <a:latin typeface="Montserrat"/>
                </a:rPr>
                <a:t>[n][k]`, so we have shown that `</a:t>
              </a:r>
              <a:r>
                <a:rPr lang="en-GB" sz="2400" dirty="0" err="1">
                  <a:solidFill>
                    <a:srgbClr val="FFFFFF"/>
                  </a:solidFill>
                  <a:latin typeface="Montserrat"/>
                </a:rPr>
                <a:t>dp</a:t>
              </a:r>
              <a:r>
                <a:rPr lang="en-GB" sz="2400" dirty="0">
                  <a:solidFill>
                    <a:srgbClr val="FFFFFF"/>
                  </a:solidFill>
                  <a:latin typeface="Montserrat"/>
                </a:rPr>
                <a:t>[n][k]` is indeed the correct minimum score for partitioning the first `n` elements of the array into `k` subarrays.</a:t>
              </a:r>
            </a:p>
            <a:p>
              <a:pPr>
                <a:lnSpc>
                  <a:spcPts val="3359"/>
                </a:lnSpc>
              </a:pPr>
              <a:endParaRPr lang="en-GB" sz="2400" dirty="0">
                <a:solidFill>
                  <a:srgbClr val="FFFFFF"/>
                </a:solidFill>
                <a:latin typeface="Montserrat"/>
              </a:endParaRPr>
            </a:p>
            <a:p>
              <a:pPr>
                <a:lnSpc>
                  <a:spcPts val="3359"/>
                </a:lnSpc>
              </a:pPr>
              <a:r>
                <a:rPr lang="en-GB" sz="2400" dirty="0">
                  <a:solidFill>
                    <a:srgbClr val="FFFFFF"/>
                  </a:solidFill>
                  <a:latin typeface="Montserrat"/>
                </a:rPr>
                <a:t>Therefore, by induction, we have shown that our algorithm correctly calculates the minimum score for partitioning the entire array into `K` subarrays.</a:t>
              </a:r>
              <a:endParaRPr lang="en-US" sz="2400" dirty="0">
                <a:solidFill>
                  <a:srgbClr val="FFFFFF"/>
                </a:solidFill>
                <a:latin typeface="Montserrat"/>
              </a:endParaRPr>
            </a:p>
          </p:txBody>
        </p:sp>
      </p:grpSp>
      <p:sp>
        <p:nvSpPr>
          <p:cNvPr id="18" name="Freeform 2">
            <a:extLst>
              <a:ext uri="{FF2B5EF4-FFF2-40B4-BE49-F238E27FC236}">
                <a16:creationId xmlns:a16="http://schemas.microsoft.com/office/drawing/2014/main" id="{8138C712-D1DD-C80E-79D0-2A6A45564566}"/>
              </a:ext>
            </a:extLst>
          </p:cNvPr>
          <p:cNvSpPr/>
          <p:nvPr/>
        </p:nvSpPr>
        <p:spPr>
          <a:xfrm>
            <a:off x="0" y="2385"/>
            <a:ext cx="18288000" cy="10284615"/>
          </a:xfrm>
          <a:custGeom>
            <a:avLst/>
            <a:gdLst/>
            <a:ahLst/>
            <a:cxnLst/>
            <a:rect l="l" t="t" r="r" b="b"/>
            <a:pathLst>
              <a:path w="18288000" h="8646315">
                <a:moveTo>
                  <a:pt x="0" y="0"/>
                </a:moveTo>
                <a:lnTo>
                  <a:pt x="18288000" y="0"/>
                </a:lnTo>
                <a:lnTo>
                  <a:pt x="18288000" y="8646315"/>
                </a:lnTo>
                <a:lnTo>
                  <a:pt x="0" y="8646315"/>
                </a:lnTo>
                <a:lnTo>
                  <a:pt x="0" y="0"/>
                </a:lnTo>
                <a:close/>
              </a:path>
            </a:pathLst>
          </a:custGeom>
          <a:blipFill>
            <a:blip r:embed="rId2">
              <a:alphaModFix amt="30000"/>
            </a:blip>
            <a:stretch>
              <a:fillRect t="-20526" b="-20526"/>
            </a:stretch>
          </a:blipFill>
        </p:spPr>
        <p:txBody>
          <a:bodyPr/>
          <a:lstStyle/>
          <a:p>
            <a:endParaRPr lang="en-US" dirty="0"/>
          </a:p>
        </p:txBody>
      </p:sp>
      <p:sp>
        <p:nvSpPr>
          <p:cNvPr id="19" name="Freeform 10">
            <a:extLst>
              <a:ext uri="{FF2B5EF4-FFF2-40B4-BE49-F238E27FC236}">
                <a16:creationId xmlns:a16="http://schemas.microsoft.com/office/drawing/2014/main" id="{0A0E24FB-B141-5BB1-8CFF-1F77F084DA9B}"/>
              </a:ext>
            </a:extLst>
          </p:cNvPr>
          <p:cNvSpPr/>
          <p:nvPr/>
        </p:nvSpPr>
        <p:spPr>
          <a:xfrm>
            <a:off x="228600" y="2222725"/>
            <a:ext cx="680391" cy="465140"/>
          </a:xfrm>
          <a:custGeom>
            <a:avLst/>
            <a:gdLst/>
            <a:ahLst/>
            <a:cxnLst/>
            <a:rect l="l" t="t" r="r" b="b"/>
            <a:pathLst>
              <a:path w="680391" h="465140">
                <a:moveTo>
                  <a:pt x="0" y="0"/>
                </a:moveTo>
                <a:lnTo>
                  <a:pt x="680391" y="0"/>
                </a:lnTo>
                <a:lnTo>
                  <a:pt x="680391" y="465140"/>
                </a:lnTo>
                <a:lnTo>
                  <a:pt x="0" y="46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604" b="31895"/>
          <a:stretch>
            <a:fillRect/>
          </a:stretch>
        </p:blipFill>
        <p:spPr>
          <a:xfrm>
            <a:off x="0" y="0"/>
            <a:ext cx="18288000" cy="10287000"/>
          </a:xfrm>
          <a:prstGeom prst="rect">
            <a:avLst/>
          </a:prstGeom>
        </p:spPr>
      </p:pic>
      <p:grpSp>
        <p:nvGrpSpPr>
          <p:cNvPr id="3" name="Group 3"/>
          <p:cNvGrpSpPr/>
          <p:nvPr/>
        </p:nvGrpSpPr>
        <p:grpSpPr>
          <a:xfrm>
            <a:off x="1028700" y="1028700"/>
            <a:ext cx="16954500" cy="2882587"/>
            <a:chOff x="0" y="0"/>
            <a:chExt cx="14381187" cy="3843450"/>
          </a:xfrm>
        </p:grpSpPr>
        <p:sp>
          <p:nvSpPr>
            <p:cNvPr id="4" name="TextBox 4"/>
            <p:cNvSpPr txBox="1"/>
            <p:nvPr/>
          </p:nvSpPr>
          <p:spPr>
            <a:xfrm>
              <a:off x="0" y="0"/>
              <a:ext cx="14381187" cy="2574468"/>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Calculating Time Complexity</a:t>
              </a:r>
            </a:p>
          </p:txBody>
        </p:sp>
        <p:sp>
          <p:nvSpPr>
            <p:cNvPr id="5" name="TextBox 5"/>
            <p:cNvSpPr txBox="1"/>
            <p:nvPr/>
          </p:nvSpPr>
          <p:spPr>
            <a:xfrm>
              <a:off x="0" y="1637717"/>
              <a:ext cx="14381187" cy="2205733"/>
            </a:xfrm>
            <a:prstGeom prst="rect">
              <a:avLst/>
            </a:prstGeom>
          </p:spPr>
          <p:txBody>
            <a:bodyPr lIns="0" tIns="0" rIns="0" bIns="0" rtlCol="0" anchor="t">
              <a:spAutoFit/>
            </a:bodyPr>
            <a:lstStyle/>
            <a:p>
              <a:pPr>
                <a:lnSpc>
                  <a:spcPts val="4320"/>
                </a:lnSpc>
              </a:pPr>
              <a:r>
                <a:rPr lang="en-GB" sz="3600" dirty="0">
                  <a:solidFill>
                    <a:srgbClr val="FFFFFF"/>
                  </a:solidFill>
                  <a:latin typeface="Montserrat"/>
                </a:rPr>
                <a:t>The time complexity of the dynamic programming algorithm for this problem is O(N</a:t>
              </a:r>
              <a:r>
                <a:rPr lang="en-US" sz="3600" b="0" i="0" baseline="30000" dirty="0">
                  <a:solidFill>
                    <a:schemeClr val="bg1"/>
                  </a:solidFill>
                  <a:effectLst/>
                  <a:latin typeface="Montserrat" panose="00000500000000000000" pitchFamily="2" charset="0"/>
                </a:rPr>
                <a:t>2</a:t>
              </a:r>
              <a:r>
                <a:rPr lang="en-GB" sz="3600" dirty="0">
                  <a:solidFill>
                    <a:srgbClr val="FFFFFF"/>
                  </a:solidFill>
                  <a:latin typeface="Montserrat"/>
                </a:rPr>
                <a:t> * K), where N is the size of the array and K is the number of subarrays.</a:t>
              </a:r>
              <a:endParaRPr lang="en-US" sz="3600" dirty="0">
                <a:solidFill>
                  <a:srgbClr val="FFFFFF"/>
                </a:solidFill>
                <a:latin typeface="Montserrat"/>
              </a:endParaRPr>
            </a:p>
          </p:txBody>
        </p:sp>
      </p:grpSp>
      <p:grpSp>
        <p:nvGrpSpPr>
          <p:cNvPr id="6" name="Group 6"/>
          <p:cNvGrpSpPr/>
          <p:nvPr/>
        </p:nvGrpSpPr>
        <p:grpSpPr>
          <a:xfrm>
            <a:off x="1028700" y="4000500"/>
            <a:ext cx="16497300" cy="3176393"/>
            <a:chOff x="0" y="-47625"/>
            <a:chExt cx="5747885" cy="4235190"/>
          </a:xfrm>
        </p:grpSpPr>
        <p:sp>
          <p:nvSpPr>
            <p:cNvPr id="7" name="TextBox 7"/>
            <p:cNvSpPr txBox="1"/>
            <p:nvPr/>
          </p:nvSpPr>
          <p:spPr>
            <a:xfrm>
              <a:off x="0" y="-47625"/>
              <a:ext cx="5747885" cy="618375"/>
            </a:xfrm>
            <a:prstGeom prst="rect">
              <a:avLst/>
            </a:prstGeom>
          </p:spPr>
          <p:txBody>
            <a:bodyPr lIns="0" tIns="0" rIns="0" bIns="0" rtlCol="0" anchor="t">
              <a:spAutoFit/>
            </a:bodyPr>
            <a:lstStyle/>
            <a:p>
              <a:pPr>
                <a:lnSpc>
                  <a:spcPts val="3919"/>
                </a:lnSpc>
              </a:pPr>
              <a:r>
                <a:rPr lang="en-US" sz="2800" dirty="0">
                  <a:solidFill>
                    <a:srgbClr val="E1A10B"/>
                  </a:solidFill>
                  <a:latin typeface="Montserrat Semi-Bold Bold"/>
                </a:rPr>
                <a:t>Reasons:</a:t>
              </a:r>
              <a:endParaRPr lang="en-US" sz="3200" dirty="0">
                <a:solidFill>
                  <a:srgbClr val="E1A10B"/>
                </a:solidFill>
                <a:latin typeface="Montserrat Semi-Bold Bold"/>
              </a:endParaRPr>
            </a:p>
          </p:txBody>
        </p:sp>
        <p:sp>
          <p:nvSpPr>
            <p:cNvPr id="8" name="TextBox 8"/>
            <p:cNvSpPr txBox="1"/>
            <p:nvPr/>
          </p:nvSpPr>
          <p:spPr>
            <a:xfrm>
              <a:off x="0" y="765175"/>
              <a:ext cx="5747885" cy="3422390"/>
            </a:xfrm>
            <a:prstGeom prst="rect">
              <a:avLst/>
            </a:prstGeom>
          </p:spPr>
          <p:txBody>
            <a:bodyPr lIns="0" tIns="0" rIns="0" bIns="0" rtlCol="0" anchor="t">
              <a:spAutoFit/>
            </a:bodyPr>
            <a:lstStyle/>
            <a:p>
              <a:pPr marL="457200" indent="-457200">
                <a:lnSpc>
                  <a:spcPts val="3359"/>
                </a:lnSpc>
                <a:buAutoNum type="arabicPeriod"/>
              </a:pPr>
              <a:r>
                <a:rPr lang="en-GB" sz="2400" dirty="0">
                  <a:solidFill>
                    <a:schemeClr val="bg1">
                      <a:lumMod val="75000"/>
                    </a:schemeClr>
                  </a:solidFill>
                  <a:latin typeface="Montserrat Classic"/>
                </a:rPr>
                <a:t>Initializing the 2D array `</a:t>
              </a:r>
              <a:r>
                <a:rPr lang="en-GB" sz="2400" dirty="0" err="1">
                  <a:solidFill>
                    <a:schemeClr val="bg1">
                      <a:lumMod val="75000"/>
                    </a:schemeClr>
                  </a:solidFill>
                  <a:latin typeface="Montserrat Classic"/>
                </a:rPr>
                <a:t>dp</a:t>
              </a:r>
              <a:r>
                <a:rPr lang="en-GB" sz="2400" dirty="0">
                  <a:solidFill>
                    <a:schemeClr val="bg1">
                      <a:lumMod val="75000"/>
                    </a:schemeClr>
                  </a:solidFill>
                  <a:latin typeface="Montserrat Classic"/>
                </a:rPr>
                <a:t>` takes O(N * K) time.</a:t>
              </a:r>
            </a:p>
            <a:p>
              <a:pPr marL="457200" indent="-457200">
                <a:lnSpc>
                  <a:spcPts val="3359"/>
                </a:lnSpc>
                <a:buAutoNum type="arabicPeriod"/>
              </a:pPr>
              <a:r>
                <a:rPr lang="en-GB" sz="2400" dirty="0">
                  <a:solidFill>
                    <a:schemeClr val="bg1">
                      <a:lumMod val="75000"/>
                    </a:schemeClr>
                  </a:solidFill>
                  <a:latin typeface="Montserrat Classic"/>
                </a:rPr>
                <a:t>The outer loop that iterates over `</a:t>
              </a:r>
              <a:r>
                <a:rPr lang="en-GB" sz="2400" dirty="0" err="1">
                  <a:solidFill>
                    <a:schemeClr val="bg1">
                      <a:lumMod val="75000"/>
                    </a:schemeClr>
                  </a:solidFill>
                  <a:latin typeface="Montserrat Classic"/>
                </a:rPr>
                <a:t>i</a:t>
              </a:r>
              <a:r>
                <a:rPr lang="en-GB" sz="2400" dirty="0">
                  <a:solidFill>
                    <a:schemeClr val="bg1">
                      <a:lumMod val="75000"/>
                    </a:schemeClr>
                  </a:solidFill>
                  <a:latin typeface="Montserrat Classic"/>
                </a:rPr>
                <a:t>` from 1 to `N` takes O(N) time.</a:t>
              </a:r>
            </a:p>
            <a:p>
              <a:pPr marL="457200" indent="-457200">
                <a:lnSpc>
                  <a:spcPts val="3359"/>
                </a:lnSpc>
                <a:buAutoNum type="arabicPeriod"/>
              </a:pPr>
              <a:r>
                <a:rPr lang="en-GB" sz="2400" dirty="0">
                  <a:solidFill>
                    <a:schemeClr val="bg1">
                      <a:lumMod val="75000"/>
                    </a:schemeClr>
                  </a:solidFill>
                  <a:latin typeface="Montserrat Classic"/>
                </a:rPr>
                <a:t>The inner loop that iterates over `j` from 1 to `K` takes O(K) time.</a:t>
              </a:r>
            </a:p>
            <a:p>
              <a:pPr marL="457200" indent="-457200">
                <a:lnSpc>
                  <a:spcPts val="3359"/>
                </a:lnSpc>
                <a:buAutoNum type="arabicPeriod"/>
              </a:pPr>
              <a:r>
                <a:rPr lang="en-GB" sz="2400" dirty="0">
                  <a:solidFill>
                    <a:schemeClr val="bg1">
                      <a:lumMod val="75000"/>
                    </a:schemeClr>
                  </a:solidFill>
                  <a:latin typeface="Montserrat Classic"/>
                </a:rPr>
                <a:t>The innermost loop that iterates over `p` from 0 to `i-1` takes O(N) time.</a:t>
              </a:r>
            </a:p>
            <a:p>
              <a:pPr marL="457200" indent="-457200">
                <a:lnSpc>
                  <a:spcPts val="3359"/>
                </a:lnSpc>
                <a:buAutoNum type="arabicPeriod"/>
              </a:pPr>
              <a:r>
                <a:rPr lang="en-GB" sz="2400" dirty="0">
                  <a:solidFill>
                    <a:schemeClr val="bg1">
                      <a:lumMod val="75000"/>
                    </a:schemeClr>
                  </a:solidFill>
                  <a:latin typeface="Montserrat Classic"/>
                </a:rPr>
                <a:t>Calculating the score of the subarray from `p+1` to `</a:t>
              </a:r>
              <a:r>
                <a:rPr lang="en-GB" sz="2400" dirty="0" err="1">
                  <a:solidFill>
                    <a:schemeClr val="bg1">
                      <a:lumMod val="75000"/>
                    </a:schemeClr>
                  </a:solidFill>
                  <a:latin typeface="Montserrat Classic"/>
                </a:rPr>
                <a:t>i</a:t>
              </a:r>
              <a:r>
                <a:rPr lang="en-GB" sz="2400" dirty="0">
                  <a:solidFill>
                    <a:schemeClr val="bg1">
                      <a:lumMod val="75000"/>
                    </a:schemeClr>
                  </a:solidFill>
                  <a:latin typeface="Montserrat Classic"/>
                </a:rPr>
                <a:t>` takes O(1) time.</a:t>
              </a:r>
            </a:p>
            <a:p>
              <a:pPr marL="457200" indent="-457200">
                <a:lnSpc>
                  <a:spcPts val="3359"/>
                </a:lnSpc>
                <a:buAutoNum type="arabicPeriod"/>
              </a:pPr>
              <a:r>
                <a:rPr lang="en-GB" sz="2400" dirty="0">
                  <a:solidFill>
                    <a:schemeClr val="bg1">
                      <a:lumMod val="75000"/>
                    </a:schemeClr>
                  </a:solidFill>
                  <a:latin typeface="Montserrat Classic"/>
                </a:rPr>
                <a:t>Updating `</a:t>
              </a:r>
              <a:r>
                <a:rPr lang="en-GB" sz="2400" dirty="0" err="1">
                  <a:solidFill>
                    <a:schemeClr val="bg1">
                      <a:lumMod val="75000"/>
                    </a:schemeClr>
                  </a:solidFill>
                  <a:latin typeface="Montserrat Classic"/>
                </a:rPr>
                <a:t>dp</a:t>
              </a:r>
              <a:r>
                <a:rPr lang="en-GB" sz="2400" dirty="0">
                  <a:solidFill>
                    <a:schemeClr val="bg1">
                      <a:lumMod val="75000"/>
                    </a:schemeClr>
                  </a:solidFill>
                  <a:latin typeface="Montserrat Classic"/>
                </a:rPr>
                <a:t>[</a:t>
              </a:r>
              <a:r>
                <a:rPr lang="en-GB" sz="2400" dirty="0" err="1">
                  <a:solidFill>
                    <a:schemeClr val="bg1">
                      <a:lumMod val="75000"/>
                    </a:schemeClr>
                  </a:solidFill>
                  <a:latin typeface="Montserrat Classic"/>
                </a:rPr>
                <a:t>i</a:t>
              </a:r>
              <a:r>
                <a:rPr lang="en-GB" sz="2400" dirty="0">
                  <a:solidFill>
                    <a:schemeClr val="bg1">
                      <a:lumMod val="75000"/>
                    </a:schemeClr>
                  </a:solidFill>
                  <a:latin typeface="Montserrat Classic"/>
                </a:rPr>
                <a:t>][j]` takes O(1) time.</a:t>
              </a:r>
              <a:endParaRPr lang="en-US" sz="2400" dirty="0">
                <a:solidFill>
                  <a:schemeClr val="bg1">
                    <a:lumMod val="75000"/>
                  </a:schemeClr>
                </a:solidFill>
                <a:latin typeface="Montserrat Classic"/>
              </a:endParaRPr>
            </a:p>
          </p:txBody>
        </p:sp>
      </p:grpSp>
      <p:sp>
        <p:nvSpPr>
          <p:cNvPr id="16" name="TextBox 9">
            <a:extLst>
              <a:ext uri="{FF2B5EF4-FFF2-40B4-BE49-F238E27FC236}">
                <a16:creationId xmlns:a16="http://schemas.microsoft.com/office/drawing/2014/main" id="{8AF7376B-6249-1CD8-0D44-2953C6F1424E}"/>
              </a:ext>
            </a:extLst>
          </p:cNvPr>
          <p:cNvSpPr txBox="1"/>
          <p:nvPr/>
        </p:nvSpPr>
        <p:spPr>
          <a:xfrm>
            <a:off x="1178073" y="7980458"/>
            <a:ext cx="16198554" cy="1502976"/>
          </a:xfrm>
          <a:prstGeom prst="rect">
            <a:avLst/>
          </a:prstGeom>
        </p:spPr>
        <p:txBody>
          <a:bodyPr wrap="square" lIns="0" tIns="0" rIns="0" bIns="0" rtlCol="0" anchor="t">
            <a:spAutoFit/>
          </a:bodyPr>
          <a:lstStyle/>
          <a:p>
            <a:pPr>
              <a:lnSpc>
                <a:spcPts val="2940"/>
              </a:lnSpc>
            </a:pPr>
            <a:r>
              <a:rPr lang="en-GB"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Therefore, the total time complexity of the algorithm is O(N * K * N) = O(</a:t>
            </a:r>
            <a:r>
              <a:rPr lang="en-GB" sz="3200" dirty="0">
                <a:solidFill>
                  <a:schemeClr val="bg1"/>
                </a:solidFill>
                <a:latin typeface="Times New Roman" panose="02020603050405020304" pitchFamily="18" charset="0"/>
                <a:cs typeface="Times New Roman" panose="02020603050405020304" pitchFamily="18" charset="0"/>
              </a:rPr>
              <a:t>N</a:t>
            </a:r>
            <a:r>
              <a:rPr lang="en-US" sz="3200" b="0" i="0" baseline="30000" dirty="0">
                <a:solidFill>
                  <a:schemeClr val="bg1"/>
                </a:solidFill>
                <a:effectLst/>
                <a:latin typeface="Times New Roman" panose="02020603050405020304" pitchFamily="18" charset="0"/>
                <a:cs typeface="Times New Roman" panose="02020603050405020304" pitchFamily="18" charset="0"/>
              </a:rPr>
              <a:t>2</a:t>
            </a:r>
            <a:r>
              <a:rPr lang="en-GB" sz="3200" dirty="0">
                <a:solidFill>
                  <a:schemeClr val="bg1"/>
                </a:solidFill>
                <a:latin typeface="Times New Roman" panose="02020603050405020304" pitchFamily="18" charset="0"/>
                <a:cs typeface="Times New Roman" panose="02020603050405020304" pitchFamily="18" charset="0"/>
              </a:rPr>
              <a:t> </a:t>
            </a:r>
            <a:r>
              <a:rPr lang="en-GB"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K).This time complexity is reasonable for small to medium-sized inputs, but it may become a bottleneck for very large inputs. In such cases, more advanced techniques may be needed to solve the problem more efficiently.</a:t>
            </a:r>
            <a:endPar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3238028" y="3036779"/>
            <a:ext cx="11811944" cy="4213441"/>
            <a:chOff x="0" y="0"/>
            <a:chExt cx="15749258" cy="5617922"/>
          </a:xfrm>
        </p:grpSpPr>
        <p:sp>
          <p:nvSpPr>
            <p:cNvPr id="3" name="TextBox 3"/>
            <p:cNvSpPr txBox="1"/>
            <p:nvPr/>
          </p:nvSpPr>
          <p:spPr>
            <a:xfrm>
              <a:off x="0" y="0"/>
              <a:ext cx="15749258" cy="3251200"/>
            </a:xfrm>
            <a:prstGeom prst="rect">
              <a:avLst/>
            </a:prstGeom>
          </p:spPr>
          <p:txBody>
            <a:bodyPr lIns="0" tIns="0" rIns="0" bIns="0" rtlCol="0" anchor="t">
              <a:spAutoFit/>
            </a:bodyPr>
            <a:lstStyle/>
            <a:p>
              <a:pPr algn="ctr">
                <a:lnSpc>
                  <a:spcPts val="9600"/>
                </a:lnSpc>
              </a:pPr>
              <a:r>
                <a:rPr lang="en-US" sz="8000">
                  <a:solidFill>
                    <a:srgbClr val="FFFFFF"/>
                  </a:solidFill>
                  <a:latin typeface="Montserrat Semi-Bold"/>
                </a:rPr>
                <a:t>Do you have </a:t>
              </a:r>
            </a:p>
            <a:p>
              <a:pPr algn="ctr">
                <a:lnSpc>
                  <a:spcPts val="9600"/>
                </a:lnSpc>
              </a:pPr>
              <a:r>
                <a:rPr lang="en-US" sz="8000">
                  <a:solidFill>
                    <a:srgbClr val="FFFFFF"/>
                  </a:solidFill>
                  <a:latin typeface="Montserrat Semi-Bold"/>
                </a:rPr>
                <a:t>any</a:t>
              </a:r>
              <a:r>
                <a:rPr lang="en-US" sz="8000">
                  <a:solidFill>
                    <a:srgbClr val="E1A10B"/>
                  </a:solidFill>
                  <a:latin typeface="Montserrat Semi-Bold"/>
                </a:rPr>
                <a:t> questions?</a:t>
              </a:r>
            </a:p>
          </p:txBody>
        </p:sp>
        <p:sp>
          <p:nvSpPr>
            <p:cNvPr id="4" name="TextBox 4"/>
            <p:cNvSpPr txBox="1"/>
            <p:nvPr/>
          </p:nvSpPr>
          <p:spPr>
            <a:xfrm>
              <a:off x="0" y="4239972"/>
              <a:ext cx="15749258" cy="1377950"/>
            </a:xfrm>
            <a:prstGeom prst="rect">
              <a:avLst/>
            </a:prstGeom>
          </p:spPr>
          <p:txBody>
            <a:bodyPr lIns="0" tIns="0" rIns="0" bIns="0" rtlCol="0" anchor="t">
              <a:spAutoFit/>
            </a:bodyPr>
            <a:lstStyle/>
            <a:p>
              <a:pPr algn="ctr">
                <a:lnSpc>
                  <a:spcPts val="4200"/>
                </a:lnSpc>
              </a:pPr>
              <a:r>
                <a:rPr lang="en-US" sz="3000">
                  <a:solidFill>
                    <a:srgbClr val="FFFFFF"/>
                  </a:solidFill>
                  <a:latin typeface="Montserrat Semi-Bold"/>
                </a:rPr>
                <a:t>Send it to us! </a:t>
              </a:r>
            </a:p>
            <a:p>
              <a:pPr algn="ctr">
                <a:lnSpc>
                  <a:spcPts val="4200"/>
                </a:lnSpc>
              </a:pPr>
              <a:r>
                <a:rPr lang="en-US" sz="3000">
                  <a:solidFill>
                    <a:srgbClr val="FFFFFF"/>
                  </a:solidFill>
                  <a:latin typeface="Montserrat Semi-Bold"/>
                </a:rPr>
                <a:t>We hope you learned something new.</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1772" y="-45188"/>
            <a:ext cx="18288000" cy="10287000"/>
          </a:xfrm>
          <a:prstGeom prst="rect">
            <a:avLst/>
          </a:prstGeom>
        </p:spPr>
      </p:pic>
      <p:grpSp>
        <p:nvGrpSpPr>
          <p:cNvPr id="3" name="Group 3"/>
          <p:cNvGrpSpPr/>
          <p:nvPr/>
        </p:nvGrpSpPr>
        <p:grpSpPr>
          <a:xfrm>
            <a:off x="1028700" y="4914901"/>
            <a:ext cx="16037015" cy="3091179"/>
            <a:chOff x="0" y="5181601"/>
            <a:chExt cx="21382687" cy="4121572"/>
          </a:xfrm>
        </p:grpSpPr>
        <p:sp>
          <p:nvSpPr>
            <p:cNvPr id="4" name="TextBox 4"/>
            <p:cNvSpPr txBox="1"/>
            <p:nvPr/>
          </p:nvSpPr>
          <p:spPr>
            <a:xfrm>
              <a:off x="7099208" y="5181601"/>
              <a:ext cx="14283479" cy="1577355"/>
            </a:xfrm>
            <a:prstGeom prst="rect">
              <a:avLst/>
            </a:prstGeom>
          </p:spPr>
          <p:txBody>
            <a:bodyPr lIns="0" tIns="0" rIns="0" bIns="0" rtlCol="0" anchor="t">
              <a:spAutoFit/>
            </a:bodyPr>
            <a:lstStyle/>
            <a:p>
              <a:pPr>
                <a:lnSpc>
                  <a:spcPts val="7680"/>
                </a:lnSpc>
              </a:pPr>
              <a:r>
                <a:rPr lang="en-US" sz="11500" b="1" dirty="0">
                  <a:solidFill>
                    <a:srgbClr val="000000"/>
                  </a:solidFill>
                  <a:latin typeface="Freestyle Script" panose="030804020302050B0404" pitchFamily="66" charset="0"/>
                  <a:cs typeface="Times New Roman" panose="02020603050405020304" pitchFamily="18" charset="0"/>
                </a:rPr>
                <a:t>THANK YOU</a:t>
              </a:r>
            </a:p>
          </p:txBody>
        </p:sp>
        <p:sp>
          <p:nvSpPr>
            <p:cNvPr id="5" name="TextBox 5"/>
            <p:cNvSpPr txBox="1"/>
            <p:nvPr/>
          </p:nvSpPr>
          <p:spPr>
            <a:xfrm>
              <a:off x="0" y="8689975"/>
              <a:ext cx="14283479" cy="613198"/>
            </a:xfrm>
            <a:prstGeom prst="rect">
              <a:avLst/>
            </a:prstGeom>
          </p:spPr>
          <p:txBody>
            <a:bodyPr lIns="0" tIns="0" rIns="0" bIns="0" rtlCol="0" anchor="t">
              <a:spAutoFit/>
            </a:bodyPr>
            <a:lstStyle/>
            <a:p>
              <a:pPr>
                <a:lnSpc>
                  <a:spcPts val="3919"/>
                </a:lnSpc>
              </a:pPr>
              <a:endParaRPr lang="en-US" sz="2800" dirty="0">
                <a:solidFill>
                  <a:srgbClr val="FFFFFF"/>
                </a:solidFill>
                <a:latin typeface="Montserrat Semi-Bol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889662" y="1751163"/>
            <a:ext cx="634992" cy="458349"/>
          </a:xfrm>
          <a:custGeom>
            <a:avLst/>
            <a:gdLst/>
            <a:ahLst/>
            <a:cxnLst/>
            <a:rect l="l" t="t" r="r" b="b"/>
            <a:pathLst>
              <a:path w="634992" h="458349">
                <a:moveTo>
                  <a:pt x="0" y="0"/>
                </a:moveTo>
                <a:lnTo>
                  <a:pt x="634991" y="0"/>
                </a:lnTo>
                <a:lnTo>
                  <a:pt x="634991" y="458349"/>
                </a:lnTo>
                <a:lnTo>
                  <a:pt x="0" y="458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406648" y="1649522"/>
            <a:ext cx="504043" cy="661632"/>
          </a:xfrm>
          <a:custGeom>
            <a:avLst/>
            <a:gdLst/>
            <a:ahLst/>
            <a:cxnLst/>
            <a:rect l="l" t="t" r="r" b="b"/>
            <a:pathLst>
              <a:path w="504043" h="661632">
                <a:moveTo>
                  <a:pt x="0" y="0"/>
                </a:moveTo>
                <a:lnTo>
                  <a:pt x="504044" y="0"/>
                </a:lnTo>
                <a:lnTo>
                  <a:pt x="504044" y="661632"/>
                </a:lnTo>
                <a:lnTo>
                  <a:pt x="0" y="661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97095" y="1700343"/>
            <a:ext cx="571419" cy="559990"/>
          </a:xfrm>
          <a:custGeom>
            <a:avLst/>
            <a:gdLst/>
            <a:ahLst/>
            <a:cxnLst/>
            <a:rect l="l" t="t" r="r" b="b"/>
            <a:pathLst>
              <a:path w="571419" h="559990">
                <a:moveTo>
                  <a:pt x="0" y="0"/>
                </a:moveTo>
                <a:lnTo>
                  <a:pt x="571419" y="0"/>
                </a:lnTo>
                <a:lnTo>
                  <a:pt x="571419" y="559990"/>
                </a:lnTo>
                <a:lnTo>
                  <a:pt x="0" y="559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812059" y="1649522"/>
            <a:ext cx="441489" cy="661632"/>
          </a:xfrm>
          <a:custGeom>
            <a:avLst/>
            <a:gdLst/>
            <a:ahLst/>
            <a:cxnLst/>
            <a:rect l="l" t="t" r="r" b="b"/>
            <a:pathLst>
              <a:path w="441489" h="661632">
                <a:moveTo>
                  <a:pt x="0" y="0"/>
                </a:moveTo>
                <a:lnTo>
                  <a:pt x="441489" y="0"/>
                </a:lnTo>
                <a:lnTo>
                  <a:pt x="441489" y="661632"/>
                </a:lnTo>
                <a:lnTo>
                  <a:pt x="0" y="66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291449" y="1696456"/>
            <a:ext cx="537826" cy="567762"/>
          </a:xfrm>
          <a:custGeom>
            <a:avLst/>
            <a:gdLst/>
            <a:ahLst/>
            <a:cxnLst/>
            <a:rect l="l" t="t" r="r" b="b"/>
            <a:pathLst>
              <a:path w="537826" h="567762">
                <a:moveTo>
                  <a:pt x="0" y="0"/>
                </a:moveTo>
                <a:lnTo>
                  <a:pt x="537826" y="0"/>
                </a:lnTo>
                <a:lnTo>
                  <a:pt x="537826" y="567763"/>
                </a:lnTo>
                <a:lnTo>
                  <a:pt x="0" y="567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195299" y="1649522"/>
            <a:ext cx="589454" cy="661632"/>
          </a:xfrm>
          <a:custGeom>
            <a:avLst/>
            <a:gdLst/>
            <a:ahLst/>
            <a:cxnLst/>
            <a:rect l="l" t="t" r="r" b="b"/>
            <a:pathLst>
              <a:path w="589454" h="661632">
                <a:moveTo>
                  <a:pt x="0" y="0"/>
                </a:moveTo>
                <a:lnTo>
                  <a:pt x="589454" y="0"/>
                </a:lnTo>
                <a:lnTo>
                  <a:pt x="589454" y="661632"/>
                </a:lnTo>
                <a:lnTo>
                  <a:pt x="0" y="6616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883940" y="8057366"/>
            <a:ext cx="640714" cy="498592"/>
          </a:xfrm>
          <a:custGeom>
            <a:avLst/>
            <a:gdLst/>
            <a:ahLst/>
            <a:cxnLst/>
            <a:rect l="l" t="t" r="r" b="b"/>
            <a:pathLst>
              <a:path w="640714" h="498592">
                <a:moveTo>
                  <a:pt x="0" y="0"/>
                </a:moveTo>
                <a:lnTo>
                  <a:pt x="640713" y="0"/>
                </a:lnTo>
                <a:lnTo>
                  <a:pt x="640713" y="498592"/>
                </a:lnTo>
                <a:lnTo>
                  <a:pt x="0" y="498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0526344" y="7975846"/>
            <a:ext cx="264653" cy="661632"/>
          </a:xfrm>
          <a:custGeom>
            <a:avLst/>
            <a:gdLst/>
            <a:ahLst/>
            <a:cxnLst/>
            <a:rect l="l" t="t" r="r" b="b"/>
            <a:pathLst>
              <a:path w="264653" h="661632">
                <a:moveTo>
                  <a:pt x="0" y="0"/>
                </a:moveTo>
                <a:lnTo>
                  <a:pt x="264652" y="0"/>
                </a:lnTo>
                <a:lnTo>
                  <a:pt x="264652" y="661632"/>
                </a:lnTo>
                <a:lnTo>
                  <a:pt x="0" y="6616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1742609" y="8074092"/>
            <a:ext cx="680391" cy="465140"/>
          </a:xfrm>
          <a:custGeom>
            <a:avLst/>
            <a:gdLst/>
            <a:ahLst/>
            <a:cxnLst/>
            <a:rect l="l" t="t" r="r" b="b"/>
            <a:pathLst>
              <a:path w="680391" h="465140">
                <a:moveTo>
                  <a:pt x="0" y="0"/>
                </a:moveTo>
                <a:lnTo>
                  <a:pt x="680391" y="0"/>
                </a:lnTo>
                <a:lnTo>
                  <a:pt x="680391" y="465140"/>
                </a:lnTo>
                <a:lnTo>
                  <a:pt x="0" y="46514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4751180" y="8026575"/>
            <a:ext cx="563247" cy="560175"/>
          </a:xfrm>
          <a:custGeom>
            <a:avLst/>
            <a:gdLst/>
            <a:ahLst/>
            <a:cxnLst/>
            <a:rect l="l" t="t" r="r" b="b"/>
            <a:pathLst>
              <a:path w="563247" h="560175">
                <a:moveTo>
                  <a:pt x="0" y="0"/>
                </a:moveTo>
                <a:lnTo>
                  <a:pt x="563247" y="0"/>
                </a:lnTo>
                <a:lnTo>
                  <a:pt x="563247" y="560175"/>
                </a:lnTo>
                <a:lnTo>
                  <a:pt x="0" y="5601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3439464" y="7975846"/>
            <a:ext cx="241796" cy="661632"/>
          </a:xfrm>
          <a:custGeom>
            <a:avLst/>
            <a:gdLst/>
            <a:ahLst/>
            <a:cxnLst/>
            <a:rect l="l" t="t" r="r" b="b"/>
            <a:pathLst>
              <a:path w="241796" h="661632">
                <a:moveTo>
                  <a:pt x="0" y="0"/>
                </a:moveTo>
                <a:lnTo>
                  <a:pt x="241796" y="0"/>
                </a:lnTo>
                <a:lnTo>
                  <a:pt x="241796" y="661632"/>
                </a:lnTo>
                <a:lnTo>
                  <a:pt x="0" y="66163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6195299" y="8023189"/>
            <a:ext cx="589454" cy="566947"/>
          </a:xfrm>
          <a:custGeom>
            <a:avLst/>
            <a:gdLst/>
            <a:ahLst/>
            <a:cxnLst/>
            <a:rect l="l" t="t" r="r" b="b"/>
            <a:pathLst>
              <a:path w="589454" h="566947">
                <a:moveTo>
                  <a:pt x="0" y="0"/>
                </a:moveTo>
                <a:lnTo>
                  <a:pt x="589454" y="0"/>
                </a:lnTo>
                <a:lnTo>
                  <a:pt x="589454" y="566947"/>
                </a:lnTo>
                <a:lnTo>
                  <a:pt x="0" y="5669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9016487" y="6394265"/>
            <a:ext cx="381341" cy="661632"/>
          </a:xfrm>
          <a:custGeom>
            <a:avLst/>
            <a:gdLst/>
            <a:ahLst/>
            <a:cxnLst/>
            <a:rect l="l" t="t" r="r" b="b"/>
            <a:pathLst>
              <a:path w="381341" h="661632">
                <a:moveTo>
                  <a:pt x="0" y="0"/>
                </a:moveTo>
                <a:lnTo>
                  <a:pt x="381341" y="0"/>
                </a:lnTo>
                <a:lnTo>
                  <a:pt x="381341" y="661632"/>
                </a:lnTo>
                <a:lnTo>
                  <a:pt x="0" y="66163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0427700" y="6394265"/>
            <a:ext cx="461939" cy="661632"/>
          </a:xfrm>
          <a:custGeom>
            <a:avLst/>
            <a:gdLst/>
            <a:ahLst/>
            <a:cxnLst/>
            <a:rect l="l" t="t" r="r" b="b"/>
            <a:pathLst>
              <a:path w="461939" h="661632">
                <a:moveTo>
                  <a:pt x="0" y="0"/>
                </a:moveTo>
                <a:lnTo>
                  <a:pt x="461940" y="0"/>
                </a:lnTo>
                <a:lnTo>
                  <a:pt x="461940" y="661632"/>
                </a:lnTo>
                <a:lnTo>
                  <a:pt x="0" y="66163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1834392" y="6394265"/>
            <a:ext cx="496825" cy="661632"/>
          </a:xfrm>
          <a:custGeom>
            <a:avLst/>
            <a:gdLst/>
            <a:ahLst/>
            <a:cxnLst/>
            <a:rect l="l" t="t" r="r" b="b"/>
            <a:pathLst>
              <a:path w="496825" h="661632">
                <a:moveTo>
                  <a:pt x="0" y="0"/>
                </a:moveTo>
                <a:lnTo>
                  <a:pt x="496825" y="0"/>
                </a:lnTo>
                <a:lnTo>
                  <a:pt x="496825" y="661632"/>
                </a:lnTo>
                <a:lnTo>
                  <a:pt x="0" y="66163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4777775" y="6394265"/>
            <a:ext cx="510058" cy="661632"/>
          </a:xfrm>
          <a:custGeom>
            <a:avLst/>
            <a:gdLst/>
            <a:ahLst/>
            <a:cxnLst/>
            <a:rect l="l" t="t" r="r" b="b"/>
            <a:pathLst>
              <a:path w="510058" h="661632">
                <a:moveTo>
                  <a:pt x="0" y="0"/>
                </a:moveTo>
                <a:lnTo>
                  <a:pt x="510058" y="0"/>
                </a:lnTo>
                <a:lnTo>
                  <a:pt x="510058" y="661632"/>
                </a:lnTo>
                <a:lnTo>
                  <a:pt x="0" y="66163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13414803" y="6394265"/>
            <a:ext cx="291118" cy="661632"/>
          </a:xfrm>
          <a:custGeom>
            <a:avLst/>
            <a:gdLst/>
            <a:ahLst/>
            <a:cxnLst/>
            <a:rect l="l" t="t" r="r" b="b"/>
            <a:pathLst>
              <a:path w="291118" h="661632">
                <a:moveTo>
                  <a:pt x="0" y="0"/>
                </a:moveTo>
                <a:lnTo>
                  <a:pt x="291118" y="0"/>
                </a:lnTo>
                <a:lnTo>
                  <a:pt x="291118" y="661632"/>
                </a:lnTo>
                <a:lnTo>
                  <a:pt x="0" y="66163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6232317" y="6467372"/>
            <a:ext cx="515418" cy="515418"/>
          </a:xfrm>
          <a:custGeom>
            <a:avLst/>
            <a:gdLst/>
            <a:ahLst/>
            <a:cxnLst/>
            <a:rect l="l" t="t" r="r" b="b"/>
            <a:pathLst>
              <a:path w="515418" h="515418">
                <a:moveTo>
                  <a:pt x="0" y="0"/>
                </a:moveTo>
                <a:lnTo>
                  <a:pt x="515418" y="0"/>
                </a:lnTo>
                <a:lnTo>
                  <a:pt x="515418" y="515418"/>
                </a:lnTo>
                <a:lnTo>
                  <a:pt x="0" y="51541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8908796" y="4852733"/>
            <a:ext cx="596723" cy="581534"/>
          </a:xfrm>
          <a:custGeom>
            <a:avLst/>
            <a:gdLst/>
            <a:ahLst/>
            <a:cxnLst/>
            <a:rect l="l" t="t" r="r" b="b"/>
            <a:pathLst>
              <a:path w="596723" h="581534">
                <a:moveTo>
                  <a:pt x="0" y="0"/>
                </a:moveTo>
                <a:lnTo>
                  <a:pt x="596723" y="0"/>
                </a:lnTo>
                <a:lnTo>
                  <a:pt x="596723" y="581534"/>
                </a:lnTo>
                <a:lnTo>
                  <a:pt x="0" y="58153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0415671" y="4812684"/>
            <a:ext cx="485999" cy="661632"/>
          </a:xfrm>
          <a:custGeom>
            <a:avLst/>
            <a:gdLst/>
            <a:ahLst/>
            <a:cxnLst/>
            <a:rect l="l" t="t" r="r" b="b"/>
            <a:pathLst>
              <a:path w="485999" h="661632">
                <a:moveTo>
                  <a:pt x="0" y="0"/>
                </a:moveTo>
                <a:lnTo>
                  <a:pt x="485998" y="0"/>
                </a:lnTo>
                <a:lnTo>
                  <a:pt x="485998" y="661632"/>
                </a:lnTo>
                <a:lnTo>
                  <a:pt x="0" y="66163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1788679" y="4812684"/>
            <a:ext cx="588251" cy="661632"/>
          </a:xfrm>
          <a:custGeom>
            <a:avLst/>
            <a:gdLst/>
            <a:ahLst/>
            <a:cxnLst/>
            <a:rect l="l" t="t" r="r" b="b"/>
            <a:pathLst>
              <a:path w="588251" h="661632">
                <a:moveTo>
                  <a:pt x="0" y="0"/>
                </a:moveTo>
                <a:lnTo>
                  <a:pt x="588251" y="0"/>
                </a:lnTo>
                <a:lnTo>
                  <a:pt x="588251" y="661632"/>
                </a:lnTo>
                <a:lnTo>
                  <a:pt x="0" y="66163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4774166" y="4812684"/>
            <a:ext cx="517276" cy="661632"/>
          </a:xfrm>
          <a:custGeom>
            <a:avLst/>
            <a:gdLst/>
            <a:ahLst/>
            <a:cxnLst/>
            <a:rect l="l" t="t" r="r" b="b"/>
            <a:pathLst>
              <a:path w="517276" h="661632">
                <a:moveTo>
                  <a:pt x="0" y="0"/>
                </a:moveTo>
                <a:lnTo>
                  <a:pt x="517276" y="0"/>
                </a:lnTo>
                <a:lnTo>
                  <a:pt x="517276" y="661632"/>
                </a:lnTo>
                <a:lnTo>
                  <a:pt x="0" y="66163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3217063" y="4866364"/>
            <a:ext cx="686597" cy="554271"/>
          </a:xfrm>
          <a:custGeom>
            <a:avLst/>
            <a:gdLst/>
            <a:ahLst/>
            <a:cxnLst/>
            <a:rect l="l" t="t" r="r" b="b"/>
            <a:pathLst>
              <a:path w="686597" h="554271">
                <a:moveTo>
                  <a:pt x="0" y="0"/>
                </a:moveTo>
                <a:lnTo>
                  <a:pt x="686597" y="0"/>
                </a:lnTo>
                <a:lnTo>
                  <a:pt x="686597" y="554272"/>
                </a:lnTo>
                <a:lnTo>
                  <a:pt x="0" y="554272"/>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6161947" y="4910863"/>
            <a:ext cx="656157" cy="465275"/>
          </a:xfrm>
          <a:custGeom>
            <a:avLst/>
            <a:gdLst/>
            <a:ahLst/>
            <a:cxnLst/>
            <a:rect l="l" t="t" r="r" b="b"/>
            <a:pathLst>
              <a:path w="656157" h="465275">
                <a:moveTo>
                  <a:pt x="0" y="0"/>
                </a:moveTo>
                <a:lnTo>
                  <a:pt x="656157" y="0"/>
                </a:lnTo>
                <a:lnTo>
                  <a:pt x="656157" y="465274"/>
                </a:lnTo>
                <a:lnTo>
                  <a:pt x="0" y="46527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8839584" y="3231103"/>
            <a:ext cx="735147" cy="661632"/>
          </a:xfrm>
          <a:custGeom>
            <a:avLst/>
            <a:gdLst/>
            <a:ahLst/>
            <a:cxnLst/>
            <a:rect l="l" t="t" r="r" b="b"/>
            <a:pathLst>
              <a:path w="735147" h="661632">
                <a:moveTo>
                  <a:pt x="0" y="0"/>
                </a:moveTo>
                <a:lnTo>
                  <a:pt x="735147" y="0"/>
                </a:lnTo>
                <a:lnTo>
                  <a:pt x="735147" y="661632"/>
                </a:lnTo>
                <a:lnTo>
                  <a:pt x="0" y="66163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0368794" y="3263915"/>
            <a:ext cx="579752" cy="596007"/>
          </a:xfrm>
          <a:custGeom>
            <a:avLst/>
            <a:gdLst/>
            <a:ahLst/>
            <a:cxnLst/>
            <a:rect l="l" t="t" r="r" b="b"/>
            <a:pathLst>
              <a:path w="579752" h="596007">
                <a:moveTo>
                  <a:pt x="0" y="0"/>
                </a:moveTo>
                <a:lnTo>
                  <a:pt x="579752" y="0"/>
                </a:lnTo>
                <a:lnTo>
                  <a:pt x="579752" y="596007"/>
                </a:lnTo>
                <a:lnTo>
                  <a:pt x="0" y="596007"/>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11775296" y="3263915"/>
            <a:ext cx="615017" cy="596007"/>
          </a:xfrm>
          <a:custGeom>
            <a:avLst/>
            <a:gdLst/>
            <a:ahLst/>
            <a:cxnLst/>
            <a:rect l="l" t="t" r="r" b="b"/>
            <a:pathLst>
              <a:path w="615017" h="596007">
                <a:moveTo>
                  <a:pt x="0" y="0"/>
                </a:moveTo>
                <a:lnTo>
                  <a:pt x="615017" y="0"/>
                </a:lnTo>
                <a:lnTo>
                  <a:pt x="615017" y="596007"/>
                </a:lnTo>
                <a:lnTo>
                  <a:pt x="0" y="59600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14697723" y="3231103"/>
            <a:ext cx="670161" cy="661632"/>
          </a:xfrm>
          <a:custGeom>
            <a:avLst/>
            <a:gdLst/>
            <a:ahLst/>
            <a:cxnLst/>
            <a:rect l="l" t="t" r="r" b="b"/>
            <a:pathLst>
              <a:path w="670161" h="661632">
                <a:moveTo>
                  <a:pt x="0" y="0"/>
                </a:moveTo>
                <a:lnTo>
                  <a:pt x="670161" y="0"/>
                </a:lnTo>
                <a:lnTo>
                  <a:pt x="670161" y="661632"/>
                </a:lnTo>
                <a:lnTo>
                  <a:pt x="0" y="66163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13312550" y="3231103"/>
            <a:ext cx="495622" cy="661632"/>
          </a:xfrm>
          <a:custGeom>
            <a:avLst/>
            <a:gdLst/>
            <a:ahLst/>
            <a:cxnLst/>
            <a:rect l="l" t="t" r="r" b="b"/>
            <a:pathLst>
              <a:path w="495622" h="661632">
                <a:moveTo>
                  <a:pt x="0" y="0"/>
                </a:moveTo>
                <a:lnTo>
                  <a:pt x="495623" y="0"/>
                </a:lnTo>
                <a:lnTo>
                  <a:pt x="495623" y="661632"/>
                </a:lnTo>
                <a:lnTo>
                  <a:pt x="0" y="661632"/>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16272890" y="3231103"/>
            <a:ext cx="434271" cy="661632"/>
          </a:xfrm>
          <a:custGeom>
            <a:avLst/>
            <a:gdLst/>
            <a:ahLst/>
            <a:cxnLst/>
            <a:rect l="l" t="t" r="r" b="b"/>
            <a:pathLst>
              <a:path w="434271" h="661632">
                <a:moveTo>
                  <a:pt x="0" y="0"/>
                </a:moveTo>
                <a:lnTo>
                  <a:pt x="434271" y="0"/>
                </a:lnTo>
                <a:lnTo>
                  <a:pt x="434271" y="661632"/>
                </a:lnTo>
                <a:lnTo>
                  <a:pt x="0" y="661632"/>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grpSp>
        <p:nvGrpSpPr>
          <p:cNvPr id="32" name="Group 32"/>
          <p:cNvGrpSpPr/>
          <p:nvPr/>
        </p:nvGrpSpPr>
        <p:grpSpPr>
          <a:xfrm>
            <a:off x="1101314" y="1484263"/>
            <a:ext cx="4880374" cy="3720845"/>
            <a:chOff x="0" y="0"/>
            <a:chExt cx="6507166" cy="4961126"/>
          </a:xfrm>
        </p:grpSpPr>
        <p:sp>
          <p:nvSpPr>
            <p:cNvPr id="33" name="TextBox 33"/>
            <p:cNvSpPr txBox="1"/>
            <p:nvPr/>
          </p:nvSpPr>
          <p:spPr>
            <a:xfrm>
              <a:off x="0" y="0"/>
              <a:ext cx="6507166" cy="2590800"/>
            </a:xfrm>
            <a:prstGeom prst="rect">
              <a:avLst/>
            </a:prstGeom>
          </p:spPr>
          <p:txBody>
            <a:bodyPr lIns="0" tIns="0" rIns="0" bIns="0" rtlCol="0" anchor="t">
              <a:spAutoFit/>
            </a:bodyPr>
            <a:lstStyle/>
            <a:p>
              <a:pPr marL="0" lvl="0" indent="0" algn="l">
                <a:lnSpc>
                  <a:spcPts val="7680"/>
                </a:lnSpc>
                <a:spcBef>
                  <a:spcPct val="0"/>
                </a:spcBef>
              </a:pPr>
              <a:r>
                <a:rPr lang="en-US" sz="6400" u="none">
                  <a:solidFill>
                    <a:srgbClr val="E1A10B"/>
                  </a:solidFill>
                  <a:latin typeface="Montserrat Semi-Bold Bold"/>
                </a:rPr>
                <a:t>Free Resources</a:t>
              </a:r>
            </a:p>
          </p:txBody>
        </p:sp>
        <p:sp>
          <p:nvSpPr>
            <p:cNvPr id="34" name="TextBox 34"/>
            <p:cNvSpPr txBox="1"/>
            <p:nvPr/>
          </p:nvSpPr>
          <p:spPr>
            <a:xfrm>
              <a:off x="0" y="2900551"/>
              <a:ext cx="6507166" cy="2060575"/>
            </a:xfrm>
            <a:prstGeom prst="rect">
              <a:avLst/>
            </a:prstGeom>
          </p:spPr>
          <p:txBody>
            <a:bodyPr lIns="0" tIns="0" rIns="0" bIns="0" rtlCol="0" anchor="t">
              <a:spAutoFit/>
            </a:bodyPr>
            <a:lstStyle/>
            <a:p>
              <a:pPr marL="0" lvl="0" indent="0" algn="l">
                <a:lnSpc>
                  <a:spcPts val="4199"/>
                </a:lnSpc>
                <a:spcBef>
                  <a:spcPct val="0"/>
                </a:spcBef>
              </a:pPr>
              <a:r>
                <a:rPr lang="en-US" sz="2999" u="none">
                  <a:solidFill>
                    <a:srgbClr val="FFFFFF"/>
                  </a:solidFill>
                  <a:latin typeface="Montserrat Extra-Light"/>
                </a:rPr>
                <a:t>Use these free recolorable icons and illustrations in </a:t>
              </a:r>
            </a:p>
            <a:p>
              <a:pPr marL="0" lvl="0" indent="0" algn="l">
                <a:lnSpc>
                  <a:spcPts val="4199"/>
                </a:lnSpc>
                <a:spcBef>
                  <a:spcPct val="0"/>
                </a:spcBef>
              </a:pPr>
              <a:r>
                <a:rPr lang="en-US" sz="2999" u="none">
                  <a:solidFill>
                    <a:srgbClr val="FFFFFF"/>
                  </a:solidFill>
                  <a:latin typeface="Montserrat Extra-Light"/>
                </a:rPr>
                <a:t>your Canva design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901219"/>
            <a:ext cx="6215033" cy="1943100"/>
          </a:xfrm>
          <a:prstGeom prst="rect">
            <a:avLst/>
          </a:prstGeom>
        </p:spPr>
        <p:txBody>
          <a:bodyPr lIns="0" tIns="0" rIns="0" bIns="0" rtlCol="0" anchor="t">
            <a:spAutoFit/>
          </a:bodyPr>
          <a:lstStyle/>
          <a:p>
            <a:pPr>
              <a:lnSpc>
                <a:spcPts val="7680"/>
              </a:lnSpc>
            </a:pPr>
            <a:r>
              <a:rPr lang="en-US" sz="6400">
                <a:solidFill>
                  <a:srgbClr val="E1A10B"/>
                </a:solidFill>
                <a:latin typeface="Montserrat Semi-Bold Bold"/>
              </a:rPr>
              <a:t>In this Presentation</a:t>
            </a:r>
          </a:p>
        </p:txBody>
      </p:sp>
      <p:grpSp>
        <p:nvGrpSpPr>
          <p:cNvPr id="3" name="Group 3"/>
          <p:cNvGrpSpPr/>
          <p:nvPr/>
        </p:nvGrpSpPr>
        <p:grpSpPr>
          <a:xfrm>
            <a:off x="7243733" y="1485900"/>
            <a:ext cx="10015567" cy="5890419"/>
            <a:chOff x="0" y="0"/>
            <a:chExt cx="11456630" cy="6267591"/>
          </a:xfrm>
        </p:grpSpPr>
        <p:sp>
          <p:nvSpPr>
            <p:cNvPr id="4" name="TextBox 4"/>
            <p:cNvSpPr txBox="1"/>
            <p:nvPr/>
          </p:nvSpPr>
          <p:spPr>
            <a:xfrm>
              <a:off x="0" y="0"/>
              <a:ext cx="11456630" cy="723900"/>
            </a:xfrm>
            <a:prstGeom prst="rect">
              <a:avLst/>
            </a:prstGeom>
          </p:spPr>
          <p:txBody>
            <a:bodyPr lIns="0" tIns="0" rIns="0" bIns="0" rtlCol="0" anchor="t">
              <a:spAutoFit/>
            </a:bodyPr>
            <a:lstStyle/>
            <a:p>
              <a:pPr>
                <a:lnSpc>
                  <a:spcPts val="4320"/>
                </a:lnSpc>
              </a:pPr>
              <a:r>
                <a:rPr lang="en-US" sz="3600">
                  <a:solidFill>
                    <a:srgbClr val="FFFFFF"/>
                  </a:solidFill>
                  <a:latin typeface="Montserrat Semi-Bold"/>
                </a:rPr>
                <a:t>Overview</a:t>
              </a:r>
            </a:p>
          </p:txBody>
        </p:sp>
        <p:sp>
          <p:nvSpPr>
            <p:cNvPr id="5" name="TextBox 5"/>
            <p:cNvSpPr txBox="1"/>
            <p:nvPr/>
          </p:nvSpPr>
          <p:spPr>
            <a:xfrm>
              <a:off x="0" y="1187496"/>
              <a:ext cx="11456630" cy="5080095"/>
            </a:xfrm>
            <a:prstGeom prst="rect">
              <a:avLst/>
            </a:prstGeom>
          </p:spPr>
          <p:txBody>
            <a:bodyPr lIns="0" tIns="0" rIns="0" bIns="0" rtlCol="0" anchor="t">
              <a:spAutoFit/>
            </a:bodyPr>
            <a:lstStyle/>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Explanation of Problem</a:t>
              </a:r>
            </a:p>
            <a:p>
              <a:pPr marL="457200" indent="-457200">
                <a:lnSpc>
                  <a:spcPct val="200000"/>
                </a:lnSpc>
                <a:buFont typeface="+mj-lt"/>
                <a:buAutoNum type="arabicPeriod"/>
              </a:pPr>
              <a:r>
                <a:rPr lang="en-GB" sz="3200" dirty="0">
                  <a:solidFill>
                    <a:schemeClr val="bg1"/>
                  </a:solidFill>
                  <a:latin typeface="Times New Roman" panose="02020603050405020304" pitchFamily="18" charset="0"/>
                  <a:cs typeface="Times New Roman" panose="02020603050405020304" pitchFamily="18" charset="0"/>
                </a:rPr>
                <a:t>Explanation of design approach adopted and reasoning</a:t>
              </a:r>
            </a:p>
            <a:p>
              <a:pPr marL="457200" indent="-457200">
                <a:lnSpc>
                  <a:spcPct val="200000"/>
                </a:lnSpc>
                <a:buFont typeface="+mj-lt"/>
                <a:buAutoNum type="arabicPeriod"/>
              </a:pPr>
              <a:r>
                <a:rPr lang="en-GB" sz="3200" dirty="0">
                  <a:solidFill>
                    <a:schemeClr val="bg1"/>
                  </a:solidFill>
                  <a:latin typeface="Times New Roman" panose="02020603050405020304" pitchFamily="18" charset="0"/>
                  <a:cs typeface="Times New Roman" panose="02020603050405020304" pitchFamily="18" charset="0"/>
                </a:rPr>
                <a:t>Algorithm Design and explanation of strategy selected </a:t>
              </a:r>
            </a:p>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Proof of correctness</a:t>
              </a:r>
              <a:endParaRPr lang="en-GB" sz="32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Analysis calculate time complexity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0"/>
            <a:ext cx="11884595" cy="10309609"/>
          </a:xfrm>
          <a:custGeom>
            <a:avLst/>
            <a:gdLst/>
            <a:ahLst/>
            <a:cxnLst/>
            <a:rect l="l" t="t" r="r" b="b"/>
            <a:pathLst>
              <a:path w="11884595" h="10309609">
                <a:moveTo>
                  <a:pt x="0" y="0"/>
                </a:moveTo>
                <a:lnTo>
                  <a:pt x="11884595" y="0"/>
                </a:lnTo>
                <a:lnTo>
                  <a:pt x="11884595" y="10309609"/>
                </a:lnTo>
                <a:lnTo>
                  <a:pt x="0" y="10309609"/>
                </a:lnTo>
                <a:lnTo>
                  <a:pt x="0" y="0"/>
                </a:lnTo>
                <a:close/>
              </a:path>
            </a:pathLst>
          </a:custGeom>
          <a:blipFill>
            <a:blip r:embed="rId2"/>
            <a:stretch>
              <a:fillRect l="-30121"/>
            </a:stretch>
          </a:blipFill>
        </p:spPr>
      </p:sp>
      <p:grpSp>
        <p:nvGrpSpPr>
          <p:cNvPr id="3" name="Group 3"/>
          <p:cNvGrpSpPr/>
          <p:nvPr/>
        </p:nvGrpSpPr>
        <p:grpSpPr>
          <a:xfrm>
            <a:off x="1028700" y="1028700"/>
            <a:ext cx="6946818" cy="6812506"/>
            <a:chOff x="0" y="0"/>
            <a:chExt cx="9262424" cy="9083339"/>
          </a:xfrm>
        </p:grpSpPr>
        <p:sp>
          <p:nvSpPr>
            <p:cNvPr id="4" name="TextBox 4"/>
            <p:cNvSpPr txBox="1"/>
            <p:nvPr/>
          </p:nvSpPr>
          <p:spPr>
            <a:xfrm>
              <a:off x="0" y="0"/>
              <a:ext cx="9262424" cy="2574467"/>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Group Members:</a:t>
              </a:r>
            </a:p>
          </p:txBody>
        </p:sp>
        <p:sp>
          <p:nvSpPr>
            <p:cNvPr id="5" name="TextBox 5"/>
            <p:cNvSpPr txBox="1"/>
            <p:nvPr/>
          </p:nvSpPr>
          <p:spPr>
            <a:xfrm>
              <a:off x="0" y="3860799"/>
              <a:ext cx="9262424" cy="5222540"/>
            </a:xfrm>
            <a:prstGeom prst="rect">
              <a:avLst/>
            </a:prstGeom>
          </p:spPr>
          <p:txBody>
            <a:bodyPr lIns="0" tIns="0" rIns="0" bIns="0" rtlCol="0" anchor="t">
              <a:spAutoFit/>
            </a:bodyPr>
            <a:lstStyle/>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Daud Mehboob</a:t>
              </a:r>
            </a:p>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Zeeshan Ali</a:t>
              </a:r>
            </a:p>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Shoaib Akhter Qadri</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29803" y="1526102"/>
            <a:ext cx="8915395" cy="7829581"/>
            <a:chOff x="0" y="0"/>
            <a:chExt cx="9894978" cy="10439440"/>
          </a:xfrm>
        </p:grpSpPr>
        <p:sp>
          <p:nvSpPr>
            <p:cNvPr id="3" name="TextBox 3"/>
            <p:cNvSpPr txBox="1"/>
            <p:nvPr/>
          </p:nvSpPr>
          <p:spPr>
            <a:xfrm>
              <a:off x="426724" y="0"/>
              <a:ext cx="9468254" cy="3890980"/>
            </a:xfrm>
            <a:prstGeom prst="rect">
              <a:avLst/>
            </a:prstGeom>
          </p:spPr>
          <p:txBody>
            <a:bodyPr wrap="square" lIns="0" tIns="0" rIns="0" bIns="0" rtlCol="0" anchor="t">
              <a:spAutoFit/>
            </a:bodyPr>
            <a:lstStyle/>
            <a:p>
              <a:pPr>
                <a:lnSpc>
                  <a:spcPts val="7679"/>
                </a:lnSpc>
              </a:pPr>
              <a:r>
                <a:rPr lang="en-US" sz="6399" dirty="0">
                  <a:solidFill>
                    <a:srgbClr val="E1A10B"/>
                  </a:solidFill>
                  <a:latin typeface="Montserrat Semi-Bold Bold"/>
                </a:rPr>
                <a:t>Solution Approach &amp; Output Requirements:</a:t>
              </a:r>
              <a:endParaRPr lang="en-US" sz="6400" dirty="0">
                <a:solidFill>
                  <a:srgbClr val="E1A10B"/>
                </a:solidFill>
                <a:latin typeface="Montserrat Semi-Bold Bold"/>
              </a:endParaRPr>
            </a:p>
          </p:txBody>
        </p:sp>
        <p:sp>
          <p:nvSpPr>
            <p:cNvPr id="4" name="TextBox 4"/>
            <p:cNvSpPr txBox="1"/>
            <p:nvPr/>
          </p:nvSpPr>
          <p:spPr>
            <a:xfrm>
              <a:off x="0" y="5250242"/>
              <a:ext cx="8369239" cy="5189198"/>
            </a:xfrm>
            <a:prstGeom prst="rect">
              <a:avLst/>
            </a:prstGeom>
          </p:spPr>
          <p:txBody>
            <a:bodyPr lIns="0" tIns="0" rIns="0" bIns="0" rtlCol="0" anchor="t">
              <a:spAutoFit/>
            </a:bodyPr>
            <a:lstStyle/>
            <a:p>
              <a:pPr marL="518160" lvl="1" indent="-259080">
                <a:lnSpc>
                  <a:spcPts val="3359"/>
                </a:lnSpc>
                <a:buFont typeface="Arial"/>
                <a:buChar char="•"/>
              </a:pPr>
              <a:r>
                <a:rPr lang="en-GB" sz="2400" b="0" i="0" dirty="0">
                  <a:solidFill>
                    <a:srgbClr val="FFC000"/>
                  </a:solidFill>
                  <a:effectLst/>
                  <a:latin typeface="roboto" panose="02000000000000000000" pitchFamily="2" charset="0"/>
                </a:rPr>
                <a:t>Now you have to partition the array into K continuous subarrays such that the summation of the score of all the subarrays is minimum. You also have to output starting and ending points of the subarrays corresponding to the minimum score, in increasing order of starting point. If there are multiple possibilities then output the subarrays such that starting points will be lexicographically smallest.</a:t>
              </a:r>
              <a:endParaRPr lang="en-US" sz="2400" dirty="0">
                <a:solidFill>
                  <a:srgbClr val="FFC000"/>
                </a:solidFill>
                <a:latin typeface="Montserrat"/>
              </a:endParaRPr>
            </a:p>
          </p:txBody>
        </p:sp>
        <p:sp>
          <p:nvSpPr>
            <p:cNvPr id="5" name="AutoShape 5"/>
            <p:cNvSpPr/>
            <p:nvPr/>
          </p:nvSpPr>
          <p:spPr>
            <a:xfrm>
              <a:off x="579010" y="4816848"/>
              <a:ext cx="1125334" cy="0"/>
            </a:xfrm>
            <a:prstGeom prst="line">
              <a:avLst/>
            </a:prstGeom>
            <a:ln w="63500" cap="flat">
              <a:solidFill>
                <a:srgbClr val="E1A10B"/>
              </a:solidFill>
              <a:prstDash val="solid"/>
              <a:headEnd type="none" w="sm" len="sm"/>
              <a:tailEnd type="none" w="sm" len="sm"/>
            </a:ln>
          </p:spPr>
        </p:sp>
      </p:grpSp>
      <p:grpSp>
        <p:nvGrpSpPr>
          <p:cNvPr id="6" name="Group 6"/>
          <p:cNvGrpSpPr/>
          <p:nvPr/>
        </p:nvGrpSpPr>
        <p:grpSpPr>
          <a:xfrm>
            <a:off x="917484" y="1526102"/>
            <a:ext cx="6702516" cy="7018264"/>
            <a:chOff x="-57371" y="0"/>
            <a:chExt cx="8073089" cy="9357685"/>
          </a:xfrm>
        </p:grpSpPr>
        <p:sp>
          <p:nvSpPr>
            <p:cNvPr id="7" name="TextBox 7"/>
            <p:cNvSpPr txBox="1"/>
            <p:nvPr/>
          </p:nvSpPr>
          <p:spPr>
            <a:xfrm>
              <a:off x="529170" y="0"/>
              <a:ext cx="7486548" cy="3890980"/>
            </a:xfrm>
            <a:prstGeom prst="rect">
              <a:avLst/>
            </a:prstGeom>
          </p:spPr>
          <p:txBody>
            <a:bodyPr lIns="0" tIns="0" rIns="0" bIns="0" rtlCol="0" anchor="t">
              <a:spAutoFit/>
            </a:bodyPr>
            <a:lstStyle/>
            <a:p>
              <a:pPr>
                <a:lnSpc>
                  <a:spcPts val="7679"/>
                </a:lnSpc>
              </a:pPr>
              <a:r>
                <a:rPr lang="en-US" sz="6399" dirty="0">
                  <a:solidFill>
                    <a:srgbClr val="FFFFFF"/>
                  </a:solidFill>
                  <a:latin typeface="Montserrat Semi-Bold Bold"/>
                </a:rPr>
                <a:t>Problem Description &amp; Objective</a:t>
              </a:r>
              <a:endParaRPr lang="en-US" sz="6400" dirty="0">
                <a:solidFill>
                  <a:srgbClr val="FFFFFF"/>
                </a:solidFill>
                <a:latin typeface="Montserrat Semi-Bold Bold"/>
              </a:endParaRPr>
            </a:p>
          </p:txBody>
        </p:sp>
        <p:sp>
          <p:nvSpPr>
            <p:cNvPr id="8" name="TextBox 8"/>
            <p:cNvSpPr txBox="1"/>
            <p:nvPr/>
          </p:nvSpPr>
          <p:spPr>
            <a:xfrm>
              <a:off x="-57371" y="5331197"/>
              <a:ext cx="8073088" cy="4026488"/>
            </a:xfrm>
            <a:prstGeom prst="rect">
              <a:avLst/>
            </a:prstGeom>
          </p:spPr>
          <p:txBody>
            <a:bodyPr lIns="0" tIns="0" rIns="0" bIns="0" rtlCol="0" anchor="t">
              <a:spAutoFit/>
            </a:bodyPr>
            <a:lstStyle/>
            <a:p>
              <a:pPr marL="518160" lvl="1" indent="-259080">
                <a:lnSpc>
                  <a:spcPts val="3359"/>
                </a:lnSpc>
                <a:buFont typeface="Arial"/>
                <a:buChar char="•"/>
              </a:pPr>
              <a:r>
                <a:rPr lang="en-GB" sz="2400" b="0" i="0" dirty="0">
                  <a:solidFill>
                    <a:schemeClr val="bg1"/>
                  </a:solidFill>
                  <a:effectLst/>
                  <a:latin typeface="roboto" panose="02000000000000000000" pitchFamily="2" charset="0"/>
                </a:rPr>
                <a:t>You are given a binary array A with elements 0 and 1 of size N. and integer K. Let's call the score of an array the difference between the maximum and minimum element within the array. For example [1, 0, 0, 1, 0, 0], the Score of this given array is 1 - 0 = 1.</a:t>
              </a:r>
              <a:endParaRPr lang="en-US" sz="2400" dirty="0">
                <a:solidFill>
                  <a:schemeClr val="bg1"/>
                </a:solidFill>
                <a:latin typeface="Montserrat"/>
              </a:endParaRPr>
            </a:p>
          </p:txBody>
        </p:sp>
        <p:sp>
          <p:nvSpPr>
            <p:cNvPr id="9" name="AutoShape 9"/>
            <p:cNvSpPr/>
            <p:nvPr/>
          </p:nvSpPr>
          <p:spPr>
            <a:xfrm>
              <a:off x="529169" y="4749117"/>
              <a:ext cx="1125334" cy="0"/>
            </a:xfrm>
            <a:prstGeom prst="line">
              <a:avLst/>
            </a:prstGeom>
            <a:ln w="63500" cap="flat">
              <a:solidFill>
                <a:srgbClr val="FFFFFF"/>
              </a:solidFill>
              <a:prstDash val="solid"/>
              <a:headEnd type="none" w="sm" len="sm"/>
              <a:tailEnd type="none" w="sm" len="sm"/>
            </a:ln>
          </p:spPr>
        </p:sp>
      </p:grpSp>
      <p:sp>
        <p:nvSpPr>
          <p:cNvPr id="10" name="AutoShape 10"/>
          <p:cNvSpPr/>
          <p:nvPr/>
        </p:nvSpPr>
        <p:spPr>
          <a:xfrm rot="5400000">
            <a:off x="3976688" y="5138738"/>
            <a:ext cx="10287000" cy="0"/>
          </a:xfrm>
          <a:prstGeom prst="line">
            <a:avLst/>
          </a:prstGeom>
          <a:ln w="9525" cap="rnd">
            <a:solidFill>
              <a:srgbClr val="E1A10B"/>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8646315">
                <a:moveTo>
                  <a:pt x="0" y="0"/>
                </a:moveTo>
                <a:lnTo>
                  <a:pt x="18288000" y="0"/>
                </a:lnTo>
                <a:lnTo>
                  <a:pt x="18288000" y="8646315"/>
                </a:lnTo>
                <a:lnTo>
                  <a:pt x="0" y="8646315"/>
                </a:lnTo>
                <a:lnTo>
                  <a:pt x="0" y="0"/>
                </a:lnTo>
                <a:close/>
              </a:path>
            </a:pathLst>
          </a:custGeom>
          <a:solidFill>
            <a:schemeClr val="tx1"/>
          </a:solidFill>
        </p:spPr>
        <p:txBody>
          <a:bodyPr/>
          <a:lstStyle/>
          <a:p>
            <a:endParaRPr lang="en-US" dirty="0"/>
          </a:p>
        </p:txBody>
      </p:sp>
      <p:sp>
        <p:nvSpPr>
          <p:cNvPr id="7" name="Freeform 2">
            <a:extLst>
              <a:ext uri="{FF2B5EF4-FFF2-40B4-BE49-F238E27FC236}">
                <a16:creationId xmlns:a16="http://schemas.microsoft.com/office/drawing/2014/main" id="{F72D73AB-CE05-DB56-2512-66809A0B88D9}"/>
              </a:ext>
            </a:extLst>
          </p:cNvPr>
          <p:cNvSpPr/>
          <p:nvPr/>
        </p:nvSpPr>
        <p:spPr>
          <a:xfrm>
            <a:off x="-28353" y="2385"/>
            <a:ext cx="18288000" cy="10284615"/>
          </a:xfrm>
          <a:custGeom>
            <a:avLst/>
            <a:gdLst/>
            <a:ahLst/>
            <a:cxnLst/>
            <a:rect l="l" t="t" r="r" b="b"/>
            <a:pathLst>
              <a:path w="18288000" h="8646315">
                <a:moveTo>
                  <a:pt x="0" y="0"/>
                </a:moveTo>
                <a:lnTo>
                  <a:pt x="18288000" y="0"/>
                </a:lnTo>
                <a:lnTo>
                  <a:pt x="18288000" y="8646315"/>
                </a:lnTo>
                <a:lnTo>
                  <a:pt x="0" y="8646315"/>
                </a:lnTo>
                <a:lnTo>
                  <a:pt x="0" y="0"/>
                </a:lnTo>
                <a:close/>
              </a:path>
            </a:pathLst>
          </a:custGeom>
          <a:blipFill>
            <a:blip r:embed="rId2">
              <a:alphaModFix amt="30000"/>
            </a:blip>
            <a:stretch>
              <a:fillRect t="-20526" b="-20526"/>
            </a:stretch>
          </a:blipFill>
        </p:spPr>
      </p:sp>
      <p:grpSp>
        <p:nvGrpSpPr>
          <p:cNvPr id="3" name="Group 3"/>
          <p:cNvGrpSpPr/>
          <p:nvPr/>
        </p:nvGrpSpPr>
        <p:grpSpPr>
          <a:xfrm>
            <a:off x="1377271" y="571500"/>
            <a:ext cx="15533458" cy="9220200"/>
            <a:chOff x="0" y="0"/>
            <a:chExt cx="15537557" cy="11272881"/>
          </a:xfrm>
        </p:grpSpPr>
        <p:sp>
          <p:nvSpPr>
            <p:cNvPr id="4" name="TextBox 4"/>
            <p:cNvSpPr txBox="1"/>
            <p:nvPr/>
          </p:nvSpPr>
          <p:spPr>
            <a:xfrm>
              <a:off x="0" y="0"/>
              <a:ext cx="15537557" cy="2574467"/>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Explanation of Design Approach</a:t>
              </a:r>
            </a:p>
            <a:p>
              <a:pPr>
                <a:lnSpc>
                  <a:spcPts val="7680"/>
                </a:lnSpc>
              </a:pPr>
              <a:r>
                <a:rPr lang="en-US" sz="6400" dirty="0">
                  <a:solidFill>
                    <a:srgbClr val="E1A10B"/>
                  </a:solidFill>
                  <a:latin typeface="Montserrat Semi-Bold Bold"/>
                </a:rPr>
                <a:t>And Reasoning</a:t>
              </a:r>
            </a:p>
          </p:txBody>
        </p:sp>
        <p:sp>
          <p:nvSpPr>
            <p:cNvPr id="5" name="TextBox 5"/>
            <p:cNvSpPr txBox="1"/>
            <p:nvPr/>
          </p:nvSpPr>
          <p:spPr>
            <a:xfrm>
              <a:off x="0" y="2743200"/>
              <a:ext cx="15537557" cy="783951"/>
            </a:xfrm>
            <a:prstGeom prst="rect">
              <a:avLst/>
            </a:prstGeom>
          </p:spPr>
          <p:txBody>
            <a:bodyPr lIns="0" tIns="0" rIns="0" bIns="0" rtlCol="0" anchor="t">
              <a:spAutoFit/>
            </a:bodyPr>
            <a:lstStyle/>
            <a:p>
              <a:pPr>
                <a:lnSpc>
                  <a:spcPts val="5040"/>
                </a:lnSpc>
              </a:pPr>
              <a:r>
                <a:rPr lang="en-US" sz="4400" dirty="0">
                  <a:solidFill>
                    <a:srgbClr val="FFFFFF"/>
                  </a:solidFill>
                  <a:latin typeface="Montserrat Extra-Light"/>
                </a:rPr>
                <a:t>DYNAMIC PROGRAMMING</a:t>
              </a:r>
            </a:p>
          </p:txBody>
        </p:sp>
        <p:sp>
          <p:nvSpPr>
            <p:cNvPr id="6" name="TextBox 6"/>
            <p:cNvSpPr txBox="1"/>
            <p:nvPr/>
          </p:nvSpPr>
          <p:spPr>
            <a:xfrm>
              <a:off x="0" y="3759200"/>
              <a:ext cx="15537557" cy="7513681"/>
            </a:xfrm>
            <a:prstGeom prst="rect">
              <a:avLst/>
            </a:prstGeom>
          </p:spPr>
          <p:txBody>
            <a:bodyPr lIns="0" tIns="0" rIns="0" bIns="0" rtlCol="0" anchor="t">
              <a:spAutoFit/>
            </a:bodyPr>
            <a:lstStyle/>
            <a:p>
              <a:pPr>
                <a:lnSpc>
                  <a:spcPts val="3359"/>
                </a:lnSpc>
              </a:pPr>
              <a:r>
                <a:rPr lang="en-GB" sz="2800" dirty="0">
                  <a:solidFill>
                    <a:srgbClr val="929292"/>
                  </a:solidFill>
                  <a:latin typeface="Montserrat Semi-Bold"/>
                </a:rPr>
                <a:t>The dynamic programming approach is a common technique used to solve optimization problems. In this case, we want to minimize the sum of the scores of the subarrays, so dynamic programming is a natural choice.</a:t>
              </a:r>
            </a:p>
            <a:p>
              <a:pPr>
                <a:lnSpc>
                  <a:spcPts val="3359"/>
                </a:lnSpc>
              </a:pPr>
              <a:r>
                <a:rPr lang="en-GB" sz="2800" dirty="0">
                  <a:solidFill>
                    <a:srgbClr val="929292"/>
                  </a:solidFill>
                  <a:latin typeface="Montserrat Semi-Bold"/>
                </a:rPr>
                <a:t>The reasoning behind this approach is that we can break down the problem into smaller subproblems and use their solutions to build the solution to the larger problem. Specifically, we can keep track of the minimum score that can be achieved by partitioning the first `</a:t>
              </a:r>
              <a:r>
                <a:rPr lang="en-GB" sz="2800" dirty="0" err="1">
                  <a:solidFill>
                    <a:srgbClr val="929292"/>
                  </a:solidFill>
                  <a:latin typeface="Montserrat Semi-Bold"/>
                </a:rPr>
                <a:t>i</a:t>
              </a:r>
              <a:r>
                <a:rPr lang="en-GB" sz="2800" dirty="0">
                  <a:solidFill>
                    <a:srgbClr val="929292"/>
                  </a:solidFill>
                  <a:latin typeface="Montserrat Semi-Bold"/>
                </a:rPr>
                <a:t>` elements of the array into `j` subarrays. This allows us to find the optimal partitioning of the entire array by considering all possible ways of partitioning it into `K` subarrays.</a:t>
              </a:r>
            </a:p>
            <a:p>
              <a:pPr>
                <a:lnSpc>
                  <a:spcPts val="3359"/>
                </a:lnSpc>
              </a:pPr>
              <a:r>
                <a:rPr lang="en-GB" sz="2800" dirty="0">
                  <a:solidFill>
                    <a:srgbClr val="929292"/>
                  </a:solidFill>
                  <a:latin typeface="Montserrat Semi-Bold"/>
                </a:rPr>
                <a:t>This approach is efficient because it avoids recomputing the same subproblems multiple times. Instead, we store their solutions in a table and reuse them when needed. This can significantly reduce the time complexity of the algorithm.</a:t>
              </a:r>
            </a:p>
            <a:p>
              <a:pPr>
                <a:lnSpc>
                  <a:spcPts val="3359"/>
                </a:lnSpc>
              </a:pPr>
              <a:r>
                <a:rPr lang="en-GB" sz="2800" dirty="0">
                  <a:solidFill>
                    <a:srgbClr val="929292"/>
                  </a:solidFill>
                  <a:latin typeface="Montserrat Semi-Bold"/>
                </a:rPr>
                <a:t>Overall, the dynamic programming approach is a powerful technique that allows us to solve this problem efficiently and effectively.</a:t>
              </a:r>
              <a:endParaRPr lang="en-US" sz="2800" dirty="0">
                <a:solidFill>
                  <a:srgbClr val="929292"/>
                </a:solidFill>
                <a:latin typeface="Montserrat Semi-Bold"/>
              </a:endParaRPr>
            </a:p>
          </p:txBody>
        </p:sp>
      </p:grpSp>
      <p:sp>
        <p:nvSpPr>
          <p:cNvPr id="9" name="Freeform 3">
            <a:extLst>
              <a:ext uri="{FF2B5EF4-FFF2-40B4-BE49-F238E27FC236}">
                <a16:creationId xmlns:a16="http://schemas.microsoft.com/office/drawing/2014/main" id="{E6F6B20D-C9E3-52ED-709F-251E4F59B042}"/>
              </a:ext>
            </a:extLst>
          </p:cNvPr>
          <p:cNvSpPr/>
          <p:nvPr/>
        </p:nvSpPr>
        <p:spPr>
          <a:xfrm>
            <a:off x="762000" y="2847974"/>
            <a:ext cx="381000" cy="466726"/>
          </a:xfrm>
          <a:custGeom>
            <a:avLst/>
            <a:gdLst/>
            <a:ahLst/>
            <a:cxnLst/>
            <a:rect l="l" t="t" r="r" b="b"/>
            <a:pathLst>
              <a:path w="504043" h="661632">
                <a:moveTo>
                  <a:pt x="0" y="0"/>
                </a:moveTo>
                <a:lnTo>
                  <a:pt x="504044" y="0"/>
                </a:lnTo>
                <a:lnTo>
                  <a:pt x="504044" y="661632"/>
                </a:lnTo>
                <a:lnTo>
                  <a:pt x="0" y="661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90376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981075" y="1199662"/>
            <a:ext cx="16135350" cy="920958"/>
          </a:xfrm>
          <a:prstGeom prst="rect">
            <a:avLst/>
          </a:prstGeom>
        </p:spPr>
        <p:txBody>
          <a:bodyPr lIns="0" tIns="0" rIns="0" bIns="0" rtlCol="0" anchor="t">
            <a:spAutoFit/>
          </a:bodyPr>
          <a:lstStyle/>
          <a:p>
            <a:pPr>
              <a:lnSpc>
                <a:spcPts val="7680"/>
              </a:lnSpc>
            </a:pPr>
            <a:r>
              <a:rPr lang="en-US" sz="6000" dirty="0">
                <a:solidFill>
                  <a:srgbClr val="E1A10B"/>
                </a:solidFill>
                <a:latin typeface="Times New Roman" panose="02020603050405020304" pitchFamily="18" charset="0"/>
                <a:cs typeface="Times New Roman" panose="02020603050405020304" pitchFamily="18" charset="0"/>
              </a:rPr>
              <a:t>Algorithm Design &amp; Explanation</a:t>
            </a:r>
          </a:p>
        </p:txBody>
      </p:sp>
      <p:grpSp>
        <p:nvGrpSpPr>
          <p:cNvPr id="3" name="Group 3"/>
          <p:cNvGrpSpPr/>
          <p:nvPr/>
        </p:nvGrpSpPr>
        <p:grpSpPr>
          <a:xfrm>
            <a:off x="4419600" y="3893225"/>
            <a:ext cx="2795980" cy="3723995"/>
            <a:chOff x="-124297" y="-57150"/>
            <a:chExt cx="3727973" cy="2878484"/>
          </a:xfrm>
        </p:grpSpPr>
        <p:sp>
          <p:nvSpPr>
            <p:cNvPr id="4" name="TextBox 4"/>
            <p:cNvSpPr txBox="1"/>
            <p:nvPr/>
          </p:nvSpPr>
          <p:spPr>
            <a:xfrm>
              <a:off x="-124297" y="-57150"/>
              <a:ext cx="3603676" cy="364281"/>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a:t>
              </a:r>
            </a:p>
          </p:txBody>
        </p:sp>
        <p:sp>
          <p:nvSpPr>
            <p:cNvPr id="5" name="TextBox 5"/>
            <p:cNvSpPr txBox="1"/>
            <p:nvPr/>
          </p:nvSpPr>
          <p:spPr>
            <a:xfrm>
              <a:off x="0" y="1384036"/>
              <a:ext cx="3603676" cy="1437298"/>
            </a:xfrm>
            <a:prstGeom prst="rect">
              <a:avLst/>
            </a:prstGeom>
          </p:spPr>
          <p:txBody>
            <a:bodyPr lIns="0" tIns="0" rIns="0" bIns="0" rtlCol="0" anchor="t">
              <a:spAutoFit/>
            </a:bodyPr>
            <a:lstStyle/>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For </a:t>
              </a:r>
              <a:r>
                <a:rPr lang="en-GB" sz="2800" dirty="0" err="1">
                  <a:solidFill>
                    <a:srgbClr val="929292"/>
                  </a:solidFill>
                  <a:latin typeface="Times New Roman" panose="02020603050405020304" pitchFamily="18" charset="0"/>
                  <a:cs typeface="Times New Roman" panose="02020603050405020304" pitchFamily="18" charset="0"/>
                </a:rPr>
                <a:t>i</a:t>
              </a:r>
              <a:r>
                <a:rPr lang="en-GB" sz="2800" dirty="0">
                  <a:solidFill>
                    <a:srgbClr val="929292"/>
                  </a:solidFill>
                  <a:latin typeface="Times New Roman" panose="02020603050405020304" pitchFamily="18" charset="0"/>
                  <a:cs typeface="Times New Roman" panose="02020603050405020304" pitchFamily="18" charset="0"/>
                </a:rPr>
                <a:t> from 1 to N, set </a:t>
              </a:r>
              <a:r>
                <a:rPr lang="en-GB" sz="2800" dirty="0" err="1">
                  <a:solidFill>
                    <a:srgbClr val="929292"/>
                  </a:solidFill>
                  <a:latin typeface="Times New Roman" panose="02020603050405020304" pitchFamily="18" charset="0"/>
                  <a:cs typeface="Times New Roman" panose="02020603050405020304" pitchFamily="18" charset="0"/>
                </a:rPr>
                <a:t>dp</a:t>
              </a:r>
              <a:r>
                <a:rPr lang="en-GB" sz="2800" dirty="0">
                  <a:solidFill>
                    <a:srgbClr val="929292"/>
                  </a:solidFill>
                  <a:latin typeface="Times New Roman" panose="02020603050405020304" pitchFamily="18" charset="0"/>
                  <a:cs typeface="Times New Roman" panose="02020603050405020304" pitchFamily="18" charset="0"/>
                </a:rPr>
                <a:t>[</a:t>
              </a:r>
              <a:r>
                <a:rPr lang="en-GB" sz="2800" dirty="0" err="1">
                  <a:solidFill>
                    <a:srgbClr val="929292"/>
                  </a:solidFill>
                  <a:latin typeface="Times New Roman" panose="02020603050405020304" pitchFamily="18" charset="0"/>
                  <a:cs typeface="Times New Roman" panose="02020603050405020304" pitchFamily="18" charset="0"/>
                </a:rPr>
                <a:t>i</a:t>
              </a:r>
              <a:r>
                <a:rPr lang="en-GB" sz="2800" dirty="0">
                  <a:solidFill>
                    <a:srgbClr val="929292"/>
                  </a:solidFill>
                  <a:latin typeface="Times New Roman" panose="02020603050405020304" pitchFamily="18" charset="0"/>
                  <a:cs typeface="Times New Roman" panose="02020603050405020304" pitchFamily="18" charset="0"/>
                </a:rPr>
                <a:t>][1] to the score of the subarray from index 1 to </a:t>
              </a:r>
              <a:r>
                <a:rPr lang="en-GB" sz="2800" dirty="0" err="1">
                  <a:solidFill>
                    <a:srgbClr val="929292"/>
                  </a:solidFill>
                  <a:latin typeface="Times New Roman" panose="02020603050405020304" pitchFamily="18" charset="0"/>
                  <a:cs typeface="Times New Roman" panose="02020603050405020304" pitchFamily="18" charset="0"/>
                </a:rPr>
                <a:t>i</a:t>
              </a:r>
              <a:endParaRPr lang="en-US" sz="2800" dirty="0">
                <a:solidFill>
                  <a:srgbClr val="929292"/>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27656" y="473667"/>
              <a:ext cx="3603676" cy="317792"/>
            </a:xfrm>
            <a:prstGeom prst="rect">
              <a:avLst/>
            </a:prstGeom>
          </p:spPr>
          <p:txBody>
            <a:bodyPr wrap="square" lIns="0" tIns="0" rIns="0" bIns="0" rtlCol="0" anchor="t">
              <a:spAutoFit/>
            </a:bodyPr>
            <a:lstStyle/>
            <a:p>
              <a:pPr>
                <a:lnSpc>
                  <a:spcPts val="3359"/>
                </a:lnSpc>
              </a:pPr>
              <a:r>
                <a:rPr lang="en-US" sz="2800" dirty="0">
                  <a:solidFill>
                    <a:srgbClr val="FFFFFF"/>
                  </a:solidFill>
                  <a:latin typeface="Times New Roman" panose="02020603050405020304" pitchFamily="18" charset="0"/>
                  <a:cs typeface="Times New Roman" panose="02020603050405020304" pitchFamily="18" charset="0"/>
                </a:rPr>
                <a:t>For loop for “I”</a:t>
              </a:r>
            </a:p>
          </p:txBody>
        </p:sp>
      </p:grpSp>
      <p:grpSp>
        <p:nvGrpSpPr>
          <p:cNvPr id="7" name="Group 7"/>
          <p:cNvGrpSpPr/>
          <p:nvPr/>
        </p:nvGrpSpPr>
        <p:grpSpPr>
          <a:xfrm>
            <a:off x="1248781" y="3924299"/>
            <a:ext cx="2614345" cy="3692920"/>
            <a:chOff x="-1" y="-57150"/>
            <a:chExt cx="3485794" cy="2255272"/>
          </a:xfrm>
        </p:grpSpPr>
        <p:sp>
          <p:nvSpPr>
            <p:cNvPr id="8" name="TextBox 8"/>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a:t>
              </a:r>
            </a:p>
          </p:txBody>
        </p:sp>
        <p:sp>
          <p:nvSpPr>
            <p:cNvPr id="9" name="TextBox 9"/>
            <p:cNvSpPr txBox="1"/>
            <p:nvPr/>
          </p:nvSpPr>
          <p:spPr>
            <a:xfrm>
              <a:off x="76200" y="1062533"/>
              <a:ext cx="3279211" cy="1135589"/>
            </a:xfrm>
            <a:prstGeom prst="rect">
              <a:avLst/>
            </a:prstGeom>
          </p:spPr>
          <p:txBody>
            <a:bodyPr lIns="0" tIns="0" rIns="0" bIns="0" rtlCol="0" anchor="t">
              <a:spAutoFit/>
            </a:bodyPr>
            <a:lstStyle/>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Initialize a 2D array </a:t>
              </a:r>
              <a:r>
                <a:rPr lang="en-GB" sz="2800" dirty="0" err="1">
                  <a:solidFill>
                    <a:srgbClr val="929292"/>
                  </a:solidFill>
                  <a:latin typeface="Times New Roman" panose="02020603050405020304" pitchFamily="18" charset="0"/>
                  <a:cs typeface="Times New Roman" panose="02020603050405020304" pitchFamily="18" charset="0"/>
                </a:rPr>
                <a:t>dp</a:t>
              </a:r>
              <a:r>
                <a:rPr lang="en-GB" sz="2800" dirty="0">
                  <a:solidFill>
                    <a:srgbClr val="929292"/>
                  </a:solidFill>
                  <a:latin typeface="Times New Roman" panose="02020603050405020304" pitchFamily="18" charset="0"/>
                  <a:cs typeface="Times New Roman" panose="02020603050405020304" pitchFamily="18" charset="0"/>
                </a:rPr>
                <a:t> of size </a:t>
              </a:r>
            </a:p>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“N x K” with all elements set to infinity.</a:t>
              </a:r>
              <a:endParaRPr lang="en-US" sz="2800" dirty="0">
                <a:solidFill>
                  <a:srgbClr val="929292"/>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 y="356201"/>
              <a:ext cx="3485794" cy="517359"/>
            </a:xfrm>
            <a:prstGeom prst="rect">
              <a:avLst/>
            </a:prstGeom>
          </p:spPr>
          <p:txBody>
            <a:bodyPr wrap="square" lIns="0" tIns="0" rIns="0" bIns="0" rtlCol="0" anchor="t">
              <a:spAutoFit/>
            </a:bodyPr>
            <a:lstStyle/>
            <a:p>
              <a:pPr>
                <a:lnSpc>
                  <a:spcPts val="3359"/>
                </a:lnSpc>
              </a:pPr>
              <a:r>
                <a:rPr lang="en-GB" sz="2800" dirty="0">
                  <a:solidFill>
                    <a:srgbClr val="FFFFFF"/>
                  </a:solidFill>
                  <a:latin typeface="Times New Roman" panose="02020603050405020304" pitchFamily="18" charset="0"/>
                  <a:cs typeface="Times New Roman" panose="02020603050405020304" pitchFamily="18" charset="0"/>
                </a:rPr>
                <a:t>Initialize a 2D array “</a:t>
              </a:r>
              <a:r>
                <a:rPr lang="en-GB" sz="2800" dirty="0" err="1">
                  <a:solidFill>
                    <a:srgbClr val="FFFFFF"/>
                  </a:solidFill>
                  <a:latin typeface="Times New Roman" panose="02020603050405020304" pitchFamily="18" charset="0"/>
                  <a:cs typeface="Times New Roman" panose="02020603050405020304" pitchFamily="18" charset="0"/>
                </a:rPr>
                <a:t>dp</a:t>
              </a:r>
              <a:r>
                <a:rPr lang="en-GB" sz="2800" dirty="0">
                  <a:solidFill>
                    <a:srgbClr val="FFFFFF"/>
                  </a:solidFill>
                  <a:latin typeface="Times New Roman" panose="02020603050405020304" pitchFamily="18" charset="0"/>
                  <a:cs typeface="Times New Roman" panose="02020603050405020304" pitchFamily="18" charset="0"/>
                </a:rPr>
                <a:t>”</a:t>
              </a:r>
              <a:endParaRPr lang="en-US" sz="2800" dirty="0">
                <a:solidFill>
                  <a:srgbClr val="FFFFFF"/>
                </a:solidFill>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7744470" y="3892144"/>
            <a:ext cx="2922883" cy="5584561"/>
            <a:chOff x="0" y="-57150"/>
            <a:chExt cx="3279211" cy="4254383"/>
          </a:xfrm>
        </p:grpSpPr>
        <p:sp>
          <p:nvSpPr>
            <p:cNvPr id="12" name="TextBox 12"/>
            <p:cNvSpPr txBox="1"/>
            <p:nvPr/>
          </p:nvSpPr>
          <p:spPr>
            <a:xfrm>
              <a:off x="0" y="-57150"/>
              <a:ext cx="3279211" cy="359029"/>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a:t>
              </a:r>
            </a:p>
          </p:txBody>
        </p:sp>
        <p:sp>
          <p:nvSpPr>
            <p:cNvPr id="13" name="TextBox 13"/>
            <p:cNvSpPr txBox="1"/>
            <p:nvPr/>
          </p:nvSpPr>
          <p:spPr>
            <a:xfrm>
              <a:off x="0" y="1364081"/>
              <a:ext cx="3279211" cy="2833152"/>
            </a:xfrm>
            <a:prstGeom prst="rect">
              <a:avLst/>
            </a:prstGeom>
          </p:spPr>
          <p:txBody>
            <a:bodyPr lIns="0" tIns="0" rIns="0" bIns="0" rtlCol="0" anchor="t">
              <a:spAutoFit/>
            </a:bodyPr>
            <a:lstStyle/>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For j from 2 to K, for </a:t>
              </a:r>
              <a:r>
                <a:rPr lang="en-GB" sz="2800" dirty="0" err="1">
                  <a:solidFill>
                    <a:srgbClr val="929292"/>
                  </a:solidFill>
                  <a:latin typeface="Times New Roman" panose="02020603050405020304" pitchFamily="18" charset="0"/>
                  <a:cs typeface="Times New Roman" panose="02020603050405020304" pitchFamily="18" charset="0"/>
                </a:rPr>
                <a:t>i</a:t>
              </a:r>
              <a:r>
                <a:rPr lang="en-GB" sz="2800" dirty="0">
                  <a:solidFill>
                    <a:srgbClr val="929292"/>
                  </a:solidFill>
                  <a:latin typeface="Times New Roman" panose="02020603050405020304" pitchFamily="18" charset="0"/>
                  <a:cs typeface="Times New Roman" panose="02020603050405020304" pitchFamily="18" charset="0"/>
                </a:rPr>
                <a:t> from j to N, iterate through all possible partition points k from j-1 to i-1, and update </a:t>
              </a:r>
              <a:r>
                <a:rPr lang="en-GB" sz="2800" dirty="0" err="1">
                  <a:solidFill>
                    <a:srgbClr val="929292"/>
                  </a:solidFill>
                  <a:latin typeface="Times New Roman" panose="02020603050405020304" pitchFamily="18" charset="0"/>
                  <a:cs typeface="Times New Roman" panose="02020603050405020304" pitchFamily="18" charset="0"/>
                </a:rPr>
                <a:t>dp</a:t>
              </a:r>
              <a:r>
                <a:rPr lang="en-GB" sz="2800" dirty="0">
                  <a:solidFill>
                    <a:srgbClr val="929292"/>
                  </a:solidFill>
                  <a:latin typeface="Times New Roman" panose="02020603050405020304" pitchFamily="18" charset="0"/>
                  <a:cs typeface="Times New Roman" panose="02020603050405020304" pitchFamily="18" charset="0"/>
                </a:rPr>
                <a:t>[</a:t>
              </a:r>
              <a:r>
                <a:rPr lang="en-GB" sz="2800" dirty="0" err="1">
                  <a:solidFill>
                    <a:srgbClr val="929292"/>
                  </a:solidFill>
                  <a:latin typeface="Times New Roman" panose="02020603050405020304" pitchFamily="18" charset="0"/>
                  <a:cs typeface="Times New Roman" panose="02020603050405020304" pitchFamily="18" charset="0"/>
                </a:rPr>
                <a:t>i</a:t>
              </a:r>
              <a:r>
                <a:rPr lang="en-GB" sz="2800" dirty="0">
                  <a:solidFill>
                    <a:srgbClr val="929292"/>
                  </a:solidFill>
                  <a:latin typeface="Times New Roman" panose="02020603050405020304" pitchFamily="18" charset="0"/>
                  <a:cs typeface="Times New Roman" panose="02020603050405020304" pitchFamily="18" charset="0"/>
                </a:rPr>
                <a:t>][j] with the minimum value of </a:t>
              </a:r>
              <a:r>
                <a:rPr lang="en-GB" sz="2800" dirty="0" err="1">
                  <a:solidFill>
                    <a:srgbClr val="929292"/>
                  </a:solidFill>
                  <a:latin typeface="Times New Roman" panose="02020603050405020304" pitchFamily="18" charset="0"/>
                  <a:cs typeface="Times New Roman" panose="02020603050405020304" pitchFamily="18" charset="0"/>
                </a:rPr>
                <a:t>dp</a:t>
              </a:r>
              <a:r>
                <a:rPr lang="en-GB" sz="2800" dirty="0">
                  <a:solidFill>
                    <a:srgbClr val="929292"/>
                  </a:solidFill>
                  <a:latin typeface="Times New Roman" panose="02020603050405020304" pitchFamily="18" charset="0"/>
                  <a:cs typeface="Times New Roman" panose="02020603050405020304" pitchFamily="18" charset="0"/>
                </a:rPr>
                <a:t>[k][j-1] + score(k+1, </a:t>
              </a:r>
              <a:r>
                <a:rPr lang="en-GB" sz="2800" dirty="0" err="1">
                  <a:solidFill>
                    <a:srgbClr val="929292"/>
                  </a:solidFill>
                  <a:latin typeface="Times New Roman" panose="02020603050405020304" pitchFamily="18" charset="0"/>
                  <a:cs typeface="Times New Roman" panose="02020603050405020304" pitchFamily="18" charset="0"/>
                </a:rPr>
                <a:t>i</a:t>
              </a:r>
              <a:r>
                <a:rPr lang="en-GB" sz="2800" dirty="0">
                  <a:solidFill>
                    <a:srgbClr val="929292"/>
                  </a:solidFill>
                  <a:latin typeface="Times New Roman" panose="02020603050405020304" pitchFamily="18" charset="0"/>
                  <a:cs typeface="Times New Roman" panose="02020603050405020304" pitchFamily="18" charset="0"/>
                </a:rPr>
                <a:t>)</a:t>
              </a:r>
              <a:endParaRPr lang="en-US" sz="2800" dirty="0">
                <a:solidFill>
                  <a:srgbClr val="929292"/>
                </a:solidFill>
                <a:latin typeface="Times New Roman" panose="02020603050405020304" pitchFamily="18" charset="0"/>
                <a:cs typeface="Times New Roman" panose="02020603050405020304" pitchFamily="18" charset="0"/>
              </a:endParaRPr>
            </a:p>
          </p:txBody>
        </p:sp>
        <p:sp>
          <p:nvSpPr>
            <p:cNvPr id="14" name="TextBox 14"/>
            <p:cNvSpPr txBox="1"/>
            <p:nvPr/>
          </p:nvSpPr>
          <p:spPr>
            <a:xfrm>
              <a:off x="0" y="466838"/>
              <a:ext cx="3279211" cy="313210"/>
            </a:xfrm>
            <a:prstGeom prst="rect">
              <a:avLst/>
            </a:prstGeom>
          </p:spPr>
          <p:txBody>
            <a:bodyPr wrap="square" lIns="0" tIns="0" rIns="0" bIns="0" rtlCol="0" anchor="t">
              <a:spAutoFit/>
            </a:bodyPr>
            <a:lstStyle/>
            <a:p>
              <a:pPr>
                <a:lnSpc>
                  <a:spcPts val="3359"/>
                </a:lnSpc>
              </a:pPr>
              <a:r>
                <a:rPr lang="en-US" sz="2800" dirty="0">
                  <a:solidFill>
                    <a:srgbClr val="FFFFFF"/>
                  </a:solidFill>
                  <a:latin typeface="Times New Roman" panose="02020603050405020304" pitchFamily="18" charset="0"/>
                  <a:cs typeface="Times New Roman" panose="02020603050405020304" pitchFamily="18" charset="0"/>
                </a:rPr>
                <a:t>For loop for “j”</a:t>
              </a:r>
            </a:p>
          </p:txBody>
        </p:sp>
      </p:grpSp>
      <p:grpSp>
        <p:nvGrpSpPr>
          <p:cNvPr id="15" name="Group 15"/>
          <p:cNvGrpSpPr/>
          <p:nvPr/>
        </p:nvGrpSpPr>
        <p:grpSpPr>
          <a:xfrm>
            <a:off x="10993318" y="3882447"/>
            <a:ext cx="2704920" cy="3734775"/>
            <a:chOff x="-32381" y="-57150"/>
            <a:chExt cx="3606560" cy="2519535"/>
          </a:xfrm>
        </p:grpSpPr>
        <p:sp>
          <p:nvSpPr>
            <p:cNvPr id="16" name="TextBox 16"/>
            <p:cNvSpPr txBox="1"/>
            <p:nvPr/>
          </p:nvSpPr>
          <p:spPr>
            <a:xfrm>
              <a:off x="0" y="-57150"/>
              <a:ext cx="3574179" cy="317935"/>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a:t>
              </a:r>
            </a:p>
          </p:txBody>
        </p:sp>
        <p:sp>
          <p:nvSpPr>
            <p:cNvPr id="17" name="TextBox 17"/>
            <p:cNvSpPr txBox="1"/>
            <p:nvPr/>
          </p:nvSpPr>
          <p:spPr>
            <a:xfrm>
              <a:off x="0" y="1207950"/>
              <a:ext cx="3574179" cy="1254435"/>
            </a:xfrm>
            <a:prstGeom prst="rect">
              <a:avLst/>
            </a:prstGeom>
          </p:spPr>
          <p:txBody>
            <a:bodyPr lIns="0" tIns="0" rIns="0" bIns="0" rtlCol="0" anchor="t">
              <a:spAutoFit/>
            </a:bodyPr>
            <a:lstStyle/>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Initialize a list result to store the starting and ending points of each subarray.</a:t>
              </a:r>
              <a:endParaRPr lang="en-US" sz="2800" dirty="0">
                <a:solidFill>
                  <a:srgbClr val="929292"/>
                </a:solidFill>
                <a:latin typeface="Times New Roman" panose="02020603050405020304" pitchFamily="18" charset="0"/>
                <a:cs typeface="Times New Roman" panose="02020603050405020304" pitchFamily="18" charset="0"/>
              </a:endParaRPr>
            </a:p>
          </p:txBody>
        </p:sp>
        <p:sp>
          <p:nvSpPr>
            <p:cNvPr id="18" name="TextBox 18"/>
            <p:cNvSpPr txBox="1"/>
            <p:nvPr/>
          </p:nvSpPr>
          <p:spPr>
            <a:xfrm>
              <a:off x="-32381" y="382330"/>
              <a:ext cx="3574179" cy="571503"/>
            </a:xfrm>
            <a:prstGeom prst="rect">
              <a:avLst/>
            </a:prstGeom>
          </p:spPr>
          <p:txBody>
            <a:bodyPr lIns="0" tIns="0" rIns="0" bIns="0" rtlCol="0" anchor="t">
              <a:spAutoFit/>
            </a:bodyPr>
            <a:lstStyle/>
            <a:p>
              <a:pPr>
                <a:lnSpc>
                  <a:spcPts val="3359"/>
                </a:lnSpc>
              </a:pPr>
              <a:r>
                <a:rPr lang="en-US" sz="2800" dirty="0">
                  <a:solidFill>
                    <a:srgbClr val="FFFFFF"/>
                  </a:solidFill>
                  <a:latin typeface="Times New Roman" panose="02020603050405020304" pitchFamily="18" charset="0"/>
                  <a:cs typeface="Times New Roman" panose="02020603050405020304" pitchFamily="18" charset="0"/>
                </a:rPr>
                <a:t>Initialize Result List</a:t>
              </a:r>
            </a:p>
          </p:txBody>
        </p:sp>
      </p:grpSp>
      <p:grpSp>
        <p:nvGrpSpPr>
          <p:cNvPr id="19" name="Group 19"/>
          <p:cNvGrpSpPr/>
          <p:nvPr/>
        </p:nvGrpSpPr>
        <p:grpSpPr>
          <a:xfrm>
            <a:off x="14323649" y="3883586"/>
            <a:ext cx="2973751" cy="5588482"/>
            <a:chOff x="-67823" y="-57150"/>
            <a:chExt cx="3965002" cy="3821443"/>
          </a:xfrm>
        </p:grpSpPr>
        <p:sp>
          <p:nvSpPr>
            <p:cNvPr id="20" name="TextBox 20"/>
            <p:cNvSpPr txBox="1"/>
            <p:nvPr/>
          </p:nvSpPr>
          <p:spPr>
            <a:xfrm>
              <a:off x="0" y="-57150"/>
              <a:ext cx="3897179" cy="322267"/>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a:t>
              </a:r>
            </a:p>
          </p:txBody>
        </p:sp>
        <p:sp>
          <p:nvSpPr>
            <p:cNvPr id="21" name="TextBox 21"/>
            <p:cNvSpPr txBox="1"/>
            <p:nvPr/>
          </p:nvSpPr>
          <p:spPr>
            <a:xfrm>
              <a:off x="0" y="1221237"/>
              <a:ext cx="3897179" cy="2543056"/>
            </a:xfrm>
            <a:prstGeom prst="rect">
              <a:avLst/>
            </a:prstGeom>
          </p:spPr>
          <p:txBody>
            <a:bodyPr lIns="0" tIns="0" rIns="0" bIns="0" rtlCol="0" anchor="t">
              <a:spAutoFit/>
            </a:bodyPr>
            <a:lstStyle/>
            <a:p>
              <a:pPr>
                <a:lnSpc>
                  <a:spcPts val="2940"/>
                </a:lnSpc>
              </a:pPr>
              <a:r>
                <a:rPr lang="en-GB" sz="2800" dirty="0">
                  <a:solidFill>
                    <a:srgbClr val="929292"/>
                  </a:solidFill>
                  <a:latin typeface="Times New Roman" panose="02020603050405020304" pitchFamily="18" charset="0"/>
                  <a:cs typeface="Times New Roman" panose="02020603050405020304" pitchFamily="18" charset="0"/>
                </a:rPr>
                <a:t>Backtrack from </a:t>
              </a:r>
              <a:r>
                <a:rPr lang="en-GB" sz="2800" dirty="0" err="1">
                  <a:solidFill>
                    <a:srgbClr val="929292"/>
                  </a:solidFill>
                  <a:latin typeface="Times New Roman" panose="02020603050405020304" pitchFamily="18" charset="0"/>
                  <a:cs typeface="Times New Roman" panose="02020603050405020304" pitchFamily="18" charset="0"/>
                </a:rPr>
                <a:t>dp</a:t>
              </a:r>
              <a:r>
                <a:rPr lang="en-GB" sz="2800" dirty="0">
                  <a:solidFill>
                    <a:srgbClr val="929292"/>
                  </a:solidFill>
                  <a:latin typeface="Times New Roman" panose="02020603050405020304" pitchFamily="18" charset="0"/>
                  <a:cs typeface="Times New Roman" panose="02020603050405020304" pitchFamily="18" charset="0"/>
                </a:rPr>
                <a:t>[N][K] to find the starting and ending points of each subarray, and add them to the list result in reverse order.</a:t>
              </a:r>
            </a:p>
            <a:p>
              <a:pPr>
                <a:lnSpc>
                  <a:spcPts val="2940"/>
                </a:lnSpc>
              </a:pPr>
              <a:r>
                <a:rPr lang="en-US" sz="2800" dirty="0">
                  <a:solidFill>
                    <a:srgbClr val="929292"/>
                  </a:solidFill>
                  <a:latin typeface="Times New Roman" panose="02020603050405020304" pitchFamily="18" charset="0"/>
                  <a:cs typeface="Times New Roman" panose="02020603050405020304" pitchFamily="18" charset="0"/>
                </a:rPr>
                <a:t>Return the list result.</a:t>
              </a:r>
            </a:p>
          </p:txBody>
        </p:sp>
        <p:sp>
          <p:nvSpPr>
            <p:cNvPr id="22" name="TextBox 22"/>
            <p:cNvSpPr txBox="1"/>
            <p:nvPr/>
          </p:nvSpPr>
          <p:spPr>
            <a:xfrm>
              <a:off x="-67823" y="381416"/>
              <a:ext cx="3897179" cy="579291"/>
            </a:xfrm>
            <a:prstGeom prst="rect">
              <a:avLst/>
            </a:prstGeom>
          </p:spPr>
          <p:txBody>
            <a:bodyPr lIns="0" tIns="0" rIns="0" bIns="0" rtlCol="0" anchor="t">
              <a:spAutoFit/>
            </a:bodyPr>
            <a:lstStyle/>
            <a:p>
              <a:pPr>
                <a:lnSpc>
                  <a:spcPts val="3359"/>
                </a:lnSpc>
              </a:pPr>
              <a:r>
                <a:rPr lang="en-US" sz="2800" dirty="0">
                  <a:solidFill>
                    <a:srgbClr val="FFFFFF"/>
                  </a:solidFill>
                  <a:latin typeface="Times New Roman" panose="02020603050405020304" pitchFamily="18" charset="0"/>
                  <a:cs typeface="Times New Roman" panose="02020603050405020304" pitchFamily="18" charset="0"/>
                </a:rPr>
                <a:t>Backtracking and compiling</a:t>
              </a:r>
            </a:p>
          </p:txBody>
        </p:sp>
      </p:grpSp>
      <p:grpSp>
        <p:nvGrpSpPr>
          <p:cNvPr id="23" name="Group 23"/>
          <p:cNvGrpSpPr/>
          <p:nvPr/>
        </p:nvGrpSpPr>
        <p:grpSpPr>
          <a:xfrm>
            <a:off x="838200" y="3004890"/>
            <a:ext cx="17164050" cy="459228"/>
            <a:chOff x="0" y="-57151"/>
            <a:chExt cx="22885400" cy="612303"/>
          </a:xfrm>
        </p:grpSpPr>
        <p:sp>
          <p:nvSpPr>
            <p:cNvPr id="24" name="TextBox 24"/>
            <p:cNvSpPr txBox="1"/>
            <p:nvPr/>
          </p:nvSpPr>
          <p:spPr>
            <a:xfrm>
              <a:off x="0" y="-57151"/>
              <a:ext cx="465255" cy="612303"/>
            </a:xfrm>
            <a:prstGeom prst="rect">
              <a:avLst/>
            </a:prstGeom>
          </p:spPr>
          <p:txBody>
            <a:bodyPr lIns="0" tIns="0" rIns="0" bIns="0" rtlCol="0" anchor="t">
              <a:spAutoFit/>
            </a:bodyPr>
            <a:lstStyle/>
            <a:p>
              <a:pPr>
                <a:lnSpc>
                  <a:spcPts val="3919"/>
                </a:lnSpc>
              </a:pPr>
              <a:r>
                <a:rPr lang="en-US" sz="2800">
                  <a:solidFill>
                    <a:srgbClr val="E1A10B"/>
                  </a:solidFill>
                  <a:latin typeface="Times New Roman" panose="02020603050405020304" pitchFamily="18" charset="0"/>
                  <a:cs typeface="Times New Roman" panose="02020603050405020304" pitchFamily="18" charset="0"/>
                </a:rPr>
                <a:t>1</a:t>
              </a:r>
            </a:p>
          </p:txBody>
        </p:sp>
        <p:sp>
          <p:nvSpPr>
            <p:cNvPr id="25" name="TextBox 25"/>
            <p:cNvSpPr txBox="1"/>
            <p:nvPr/>
          </p:nvSpPr>
          <p:spPr>
            <a:xfrm>
              <a:off x="4277199" y="-57150"/>
              <a:ext cx="519003" cy="612302"/>
            </a:xfrm>
            <a:prstGeom prst="rect">
              <a:avLst/>
            </a:prstGeom>
          </p:spPr>
          <p:txBody>
            <a:bodyPr lIns="0" tIns="0" rIns="0" bIns="0" rtlCol="0" anchor="t">
              <a:spAutoFit/>
            </a:bodyPr>
            <a:lstStyle/>
            <a:p>
              <a:pPr>
                <a:lnSpc>
                  <a:spcPts val="3919"/>
                </a:lnSpc>
              </a:pPr>
              <a:r>
                <a:rPr lang="en-US" sz="2800" dirty="0">
                  <a:solidFill>
                    <a:srgbClr val="E1A10B"/>
                  </a:solidFill>
                  <a:latin typeface="Times New Roman" panose="02020603050405020304" pitchFamily="18" charset="0"/>
                  <a:cs typeface="Times New Roman" panose="02020603050405020304" pitchFamily="18" charset="0"/>
                </a:rPr>
                <a:t>2</a:t>
              </a:r>
            </a:p>
          </p:txBody>
        </p:sp>
        <p:sp>
          <p:nvSpPr>
            <p:cNvPr id="26" name="TextBox 26"/>
            <p:cNvSpPr txBox="1"/>
            <p:nvPr/>
          </p:nvSpPr>
          <p:spPr>
            <a:xfrm>
              <a:off x="8591863" y="-57150"/>
              <a:ext cx="564655" cy="612302"/>
            </a:xfrm>
            <a:prstGeom prst="rect">
              <a:avLst/>
            </a:prstGeom>
          </p:spPr>
          <p:txBody>
            <a:bodyPr lIns="0" tIns="0" rIns="0" bIns="0" rtlCol="0" anchor="t">
              <a:spAutoFit/>
            </a:bodyPr>
            <a:lstStyle/>
            <a:p>
              <a:pPr>
                <a:lnSpc>
                  <a:spcPts val="3919"/>
                </a:lnSpc>
              </a:pPr>
              <a:r>
                <a:rPr lang="en-US" sz="2800">
                  <a:solidFill>
                    <a:srgbClr val="E1A10B"/>
                  </a:solidFill>
                  <a:latin typeface="Times New Roman" panose="02020603050405020304" pitchFamily="18" charset="0"/>
                  <a:cs typeface="Times New Roman" panose="02020603050405020304" pitchFamily="18" charset="0"/>
                </a:rPr>
                <a:t>3</a:t>
              </a:r>
            </a:p>
          </p:txBody>
        </p:sp>
        <p:sp>
          <p:nvSpPr>
            <p:cNvPr id="27" name="TextBox 27"/>
            <p:cNvSpPr txBox="1"/>
            <p:nvPr/>
          </p:nvSpPr>
          <p:spPr>
            <a:xfrm>
              <a:off x="12950239" y="-57150"/>
              <a:ext cx="573052" cy="612302"/>
            </a:xfrm>
            <a:prstGeom prst="rect">
              <a:avLst/>
            </a:prstGeom>
          </p:spPr>
          <p:txBody>
            <a:bodyPr lIns="0" tIns="0" rIns="0" bIns="0" rtlCol="0" anchor="t">
              <a:spAutoFit/>
            </a:bodyPr>
            <a:lstStyle/>
            <a:p>
              <a:pPr>
                <a:lnSpc>
                  <a:spcPts val="3919"/>
                </a:lnSpc>
              </a:pPr>
              <a:r>
                <a:rPr lang="en-US" sz="2800">
                  <a:solidFill>
                    <a:srgbClr val="E1A10B"/>
                  </a:solidFill>
                  <a:latin typeface="Times New Roman" panose="02020603050405020304" pitchFamily="18" charset="0"/>
                  <a:cs typeface="Times New Roman" panose="02020603050405020304" pitchFamily="18" charset="0"/>
                </a:rPr>
                <a:t>4</a:t>
              </a:r>
            </a:p>
          </p:txBody>
        </p:sp>
        <p:sp>
          <p:nvSpPr>
            <p:cNvPr id="28" name="TextBox 28"/>
            <p:cNvSpPr txBox="1"/>
            <p:nvPr/>
          </p:nvSpPr>
          <p:spPr>
            <a:xfrm>
              <a:off x="17426121" y="-57150"/>
              <a:ext cx="662991" cy="612302"/>
            </a:xfrm>
            <a:prstGeom prst="rect">
              <a:avLst/>
            </a:prstGeom>
          </p:spPr>
          <p:txBody>
            <a:bodyPr lIns="0" tIns="0" rIns="0" bIns="0" rtlCol="0" anchor="t">
              <a:spAutoFit/>
            </a:bodyPr>
            <a:lstStyle/>
            <a:p>
              <a:pPr>
                <a:lnSpc>
                  <a:spcPts val="3919"/>
                </a:lnSpc>
              </a:pPr>
              <a:r>
                <a:rPr lang="en-US" sz="2800">
                  <a:solidFill>
                    <a:srgbClr val="E1A10B"/>
                  </a:solidFill>
                  <a:latin typeface="Times New Roman" panose="02020603050405020304" pitchFamily="18" charset="0"/>
                  <a:cs typeface="Times New Roman" panose="02020603050405020304" pitchFamily="18" charset="0"/>
                </a:rPr>
                <a:t>5</a:t>
              </a:r>
            </a:p>
          </p:txBody>
        </p:sp>
        <p:sp>
          <p:nvSpPr>
            <p:cNvPr id="29" name="AutoShape 29"/>
            <p:cNvSpPr/>
            <p:nvPr/>
          </p:nvSpPr>
          <p:spPr>
            <a:xfrm>
              <a:off x="4796201" y="279565"/>
              <a:ext cx="3485794" cy="0"/>
            </a:xfrm>
            <a:prstGeom prst="line">
              <a:avLst/>
            </a:prstGeom>
            <a:ln w="12700" cap="flat">
              <a:solidFill>
                <a:srgbClr val="929292"/>
              </a:solidFill>
              <a:prstDash val="solid"/>
              <a:headEnd type="none" w="sm" len="sm"/>
              <a:tailEnd type="none" w="sm" len="sm"/>
            </a:ln>
          </p:spPr>
        </p:sp>
        <p:sp>
          <p:nvSpPr>
            <p:cNvPr id="30" name="AutoShape 30"/>
            <p:cNvSpPr/>
            <p:nvPr/>
          </p:nvSpPr>
          <p:spPr>
            <a:xfrm>
              <a:off x="465254" y="304965"/>
              <a:ext cx="3485794" cy="0"/>
            </a:xfrm>
            <a:prstGeom prst="line">
              <a:avLst/>
            </a:prstGeom>
            <a:ln w="12700" cap="flat">
              <a:solidFill>
                <a:srgbClr val="929292"/>
              </a:solidFill>
              <a:prstDash val="solid"/>
              <a:headEnd type="none" w="sm" len="sm"/>
              <a:tailEnd type="none" w="sm" len="sm"/>
            </a:ln>
          </p:spPr>
        </p:sp>
        <p:sp>
          <p:nvSpPr>
            <p:cNvPr id="31" name="AutoShape 31"/>
            <p:cNvSpPr/>
            <p:nvPr/>
          </p:nvSpPr>
          <p:spPr>
            <a:xfrm>
              <a:off x="9156516" y="279565"/>
              <a:ext cx="3485794" cy="0"/>
            </a:xfrm>
            <a:prstGeom prst="line">
              <a:avLst/>
            </a:prstGeom>
            <a:ln w="12700" cap="flat">
              <a:solidFill>
                <a:srgbClr val="929292"/>
              </a:solidFill>
              <a:prstDash val="solid"/>
              <a:headEnd type="none" w="sm" len="sm"/>
              <a:tailEnd type="none" w="sm" len="sm"/>
            </a:ln>
          </p:spPr>
        </p:sp>
        <p:sp>
          <p:nvSpPr>
            <p:cNvPr id="32" name="AutoShape 32"/>
            <p:cNvSpPr/>
            <p:nvPr/>
          </p:nvSpPr>
          <p:spPr>
            <a:xfrm>
              <a:off x="13523291" y="279565"/>
              <a:ext cx="3485794" cy="0"/>
            </a:xfrm>
            <a:prstGeom prst="line">
              <a:avLst/>
            </a:prstGeom>
            <a:ln w="12700" cap="flat">
              <a:solidFill>
                <a:srgbClr val="929292"/>
              </a:solidFill>
              <a:prstDash val="solid"/>
              <a:headEnd type="none" w="sm" len="sm"/>
              <a:tailEnd type="none" w="sm" len="sm"/>
            </a:ln>
          </p:spPr>
        </p:sp>
        <p:sp>
          <p:nvSpPr>
            <p:cNvPr id="33" name="AutoShape 33"/>
            <p:cNvSpPr/>
            <p:nvPr/>
          </p:nvSpPr>
          <p:spPr>
            <a:xfrm>
              <a:off x="18028006" y="279565"/>
              <a:ext cx="4857394" cy="0"/>
            </a:xfrm>
            <a:prstGeom prst="line">
              <a:avLst/>
            </a:prstGeom>
            <a:ln w="12700" cap="flat">
              <a:solidFill>
                <a:srgbClr val="929292"/>
              </a:solidFill>
              <a:prstDash val="solid"/>
              <a:headEnd type="none" w="sm" len="sm"/>
              <a:tailEnd type="none" w="sm" len="sm"/>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981075" y="1199662"/>
            <a:ext cx="16135350" cy="920958"/>
          </a:xfrm>
          <a:prstGeom prst="rect">
            <a:avLst/>
          </a:prstGeom>
        </p:spPr>
        <p:txBody>
          <a:bodyPr lIns="0" tIns="0" rIns="0" bIns="0" rtlCol="0" anchor="t">
            <a:spAutoFit/>
          </a:bodyPr>
          <a:lstStyle/>
          <a:p>
            <a:pPr>
              <a:lnSpc>
                <a:spcPts val="7680"/>
              </a:lnSpc>
            </a:pPr>
            <a:r>
              <a:rPr lang="en-US" sz="6000" dirty="0">
                <a:solidFill>
                  <a:srgbClr val="E1A10B"/>
                </a:solidFill>
                <a:latin typeface="Times New Roman" panose="02020603050405020304" pitchFamily="18" charset="0"/>
                <a:cs typeface="Times New Roman" panose="02020603050405020304" pitchFamily="18" charset="0"/>
              </a:rPr>
              <a:t>Explanation by Example: </a:t>
            </a:r>
            <a:r>
              <a:rPr lang="en-US" sz="4400" dirty="0">
                <a:solidFill>
                  <a:srgbClr val="E1A10B"/>
                </a:solidFill>
                <a:latin typeface="Times New Roman" panose="02020603050405020304" pitchFamily="18" charset="0"/>
                <a:cs typeface="Times New Roman" panose="02020603050405020304" pitchFamily="18" charset="0"/>
              </a:rPr>
              <a:t>A = [1, 0, 1, 0]  &amp;  K = 2</a:t>
            </a:r>
            <a:endParaRPr lang="en-US" sz="7200" dirty="0">
              <a:solidFill>
                <a:srgbClr val="FFC000"/>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a:off x="981075" y="3009900"/>
            <a:ext cx="17154525" cy="1454384"/>
            <a:chOff x="-1" y="-57150"/>
            <a:chExt cx="3485794" cy="1021855"/>
          </a:xfrm>
        </p:grpSpPr>
        <p:sp>
          <p:nvSpPr>
            <p:cNvPr id="8" name="TextBox 8"/>
            <p:cNvSpPr txBox="1"/>
            <p:nvPr/>
          </p:nvSpPr>
          <p:spPr>
            <a:xfrm>
              <a:off x="0" y="-57150"/>
              <a:ext cx="3279211" cy="331125"/>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1:</a:t>
              </a:r>
            </a:p>
          </p:txBody>
        </p:sp>
        <p:sp>
          <p:nvSpPr>
            <p:cNvPr id="9" name="TextBox 9"/>
            <p:cNvSpPr txBox="1"/>
            <p:nvPr/>
          </p:nvSpPr>
          <p:spPr>
            <a:xfrm>
              <a:off x="63870" y="745927"/>
              <a:ext cx="3291541" cy="218778"/>
            </a:xfrm>
            <a:prstGeom prst="rect">
              <a:avLst/>
            </a:prstGeom>
          </p:spPr>
          <p:txBody>
            <a:bodyPr wrap="square" lIns="0" tIns="0" rIns="0" bIns="0" rtlCol="0" anchor="t">
              <a:spAutoFit/>
            </a:bodyPr>
            <a:lstStyle/>
            <a:p>
              <a:pPr>
                <a:lnSpc>
                  <a:spcPts val="2940"/>
                </a:lnSpc>
              </a:pPr>
              <a:r>
                <a:rPr lang="en-US" sz="24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this case, N is 6 and K is 3, so </a:t>
              </a:r>
              <a:r>
                <a:rPr lang="en-US" sz="24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will be a 6x3 array with all elements set to infinity.</a:t>
              </a:r>
              <a:endParaRPr lang="en-US" sz="4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 y="356201"/>
              <a:ext cx="3485794" cy="256173"/>
            </a:xfrm>
            <a:prstGeom prst="rect">
              <a:avLst/>
            </a:prstGeom>
          </p:spPr>
          <p:txBody>
            <a:bodyPr wrap="square" lIns="0" tIns="0" rIns="0" bIns="0" rtlCol="0" anchor="t">
              <a:spAutoFit/>
            </a:bodyPr>
            <a:lstStyle/>
            <a:p>
              <a:pPr>
                <a:lnSpc>
                  <a:spcPts val="3359"/>
                </a:lnSpc>
              </a:pPr>
              <a:r>
                <a:rPr lang="en-GB" sz="2800" dirty="0">
                  <a:solidFill>
                    <a:schemeClr val="bg1"/>
                  </a:solidFill>
                  <a:latin typeface="Times New Roman" panose="02020603050405020304" pitchFamily="18" charset="0"/>
                  <a:cs typeface="Times New Roman" panose="02020603050405020304" pitchFamily="18" charset="0"/>
                </a:rPr>
                <a:t>Initialize a 2D array “</a:t>
              </a:r>
              <a:r>
                <a:rPr lang="en-GB" sz="2800" dirty="0" err="1">
                  <a:solidFill>
                    <a:schemeClr val="bg1"/>
                  </a:solidFill>
                  <a:latin typeface="Times New Roman" panose="02020603050405020304" pitchFamily="18" charset="0"/>
                  <a:cs typeface="Times New Roman" panose="02020603050405020304" pitchFamily="18" charset="0"/>
                </a:rPr>
                <a:t>dp</a:t>
              </a:r>
              <a:r>
                <a:rPr lang="en-GB" sz="2800"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of size "</a:t>
              </a:r>
              <a:r>
                <a:rPr lang="en-US" sz="2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NxK</a:t>
              </a: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with all elements set to infinity</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34" name="Group 7">
            <a:extLst>
              <a:ext uri="{FF2B5EF4-FFF2-40B4-BE49-F238E27FC236}">
                <a16:creationId xmlns:a16="http://schemas.microsoft.com/office/drawing/2014/main" id="{4219BA80-56A5-581C-94EB-421C3FA4A408}"/>
              </a:ext>
            </a:extLst>
          </p:cNvPr>
          <p:cNvGrpSpPr/>
          <p:nvPr/>
        </p:nvGrpSpPr>
        <p:grpSpPr>
          <a:xfrm>
            <a:off x="990600" y="5136916"/>
            <a:ext cx="17154525" cy="4009492"/>
            <a:chOff x="-1" y="-57150"/>
            <a:chExt cx="3485794" cy="2817083"/>
          </a:xfrm>
        </p:grpSpPr>
        <p:sp>
          <p:nvSpPr>
            <p:cNvPr id="35" name="TextBox 8">
              <a:extLst>
                <a:ext uri="{FF2B5EF4-FFF2-40B4-BE49-F238E27FC236}">
                  <a16:creationId xmlns:a16="http://schemas.microsoft.com/office/drawing/2014/main" id="{70C2D64C-954A-9112-CAA1-FD4ACEB20434}"/>
                </a:ext>
              </a:extLst>
            </p:cNvPr>
            <p:cNvSpPr txBox="1"/>
            <p:nvPr/>
          </p:nvSpPr>
          <p:spPr>
            <a:xfrm>
              <a:off x="0" y="-57150"/>
              <a:ext cx="3279211" cy="331125"/>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2:</a:t>
              </a:r>
            </a:p>
          </p:txBody>
        </p:sp>
        <p:sp>
          <p:nvSpPr>
            <p:cNvPr id="36" name="TextBox 9">
              <a:extLst>
                <a:ext uri="{FF2B5EF4-FFF2-40B4-BE49-F238E27FC236}">
                  <a16:creationId xmlns:a16="http://schemas.microsoft.com/office/drawing/2014/main" id="{68AFCD78-11EE-8E29-D520-14CC58353D3D}"/>
                </a:ext>
              </a:extLst>
            </p:cNvPr>
            <p:cNvSpPr txBox="1"/>
            <p:nvPr/>
          </p:nvSpPr>
          <p:spPr>
            <a:xfrm>
              <a:off x="63870" y="745927"/>
              <a:ext cx="3291541" cy="2014006"/>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this case, </a:t>
              </a: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[1][1] will be set to the score of the subarray [1], which is 0. </a:t>
              </a:r>
            </a:p>
            <a:p>
              <a:pPr marL="0" marR="0">
                <a:lnSpc>
                  <a:spcPct val="107000"/>
                </a:lnSpc>
                <a:spcBef>
                  <a:spcPts val="0"/>
                </a:spcBef>
                <a:spcAft>
                  <a:spcPts val="800"/>
                </a:spcAft>
              </a:pP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[2][1] will be set to the score of the subarray [1,1], which is also 0. </a:t>
              </a:r>
            </a:p>
            <a:p>
              <a:pPr marL="0" marR="0">
                <a:lnSpc>
                  <a:spcPct val="107000"/>
                </a:lnSpc>
                <a:spcBef>
                  <a:spcPts val="0"/>
                </a:spcBef>
                <a:spcAft>
                  <a:spcPts val="800"/>
                </a:spcAft>
              </a:pP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[3][1] will be set to the score of the subarray [1,1,0], which is 1. </a:t>
              </a:r>
            </a:p>
            <a:p>
              <a:pPr marL="0" marR="0">
                <a:lnSpc>
                  <a:spcPct val="107000"/>
                </a:lnSpc>
                <a:spcBef>
                  <a:spcPts val="0"/>
                </a:spcBef>
                <a:spcAft>
                  <a:spcPts val="800"/>
                </a:spcAft>
              </a:pP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[4][1] will be set to the score of the subarray [1,1,0,0], which is also 1. </a:t>
              </a:r>
            </a:p>
            <a:p>
              <a:pPr marL="0" marR="0">
                <a:lnSpc>
                  <a:spcPct val="107000"/>
                </a:lnSpc>
                <a:spcBef>
                  <a:spcPts val="0"/>
                </a:spcBef>
                <a:spcAft>
                  <a:spcPts val="800"/>
                </a:spcAft>
              </a:pP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[5][1] will be set to the score of the subarray [1,1,0,0,0], which is also 1. </a:t>
              </a:r>
            </a:p>
            <a:p>
              <a:pPr marL="0" marR="0">
                <a:lnSpc>
                  <a:spcPct val="107000"/>
                </a:lnSpc>
                <a:spcBef>
                  <a:spcPts val="0"/>
                </a:spcBef>
                <a:spcAft>
                  <a:spcPts val="800"/>
                </a:spcAft>
              </a:pP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en-US" sz="2400" kern="100"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[6][1] will be set to the score of the subarray [1,1,0,0,0,1], which is also 1.</a:t>
              </a:r>
            </a:p>
          </p:txBody>
        </p:sp>
        <p:sp>
          <p:nvSpPr>
            <p:cNvPr id="37" name="TextBox 10">
              <a:extLst>
                <a:ext uri="{FF2B5EF4-FFF2-40B4-BE49-F238E27FC236}">
                  <a16:creationId xmlns:a16="http://schemas.microsoft.com/office/drawing/2014/main" id="{E1DE0112-916B-DA6D-2C79-1DB68BF7197D}"/>
                </a:ext>
              </a:extLst>
            </p:cNvPr>
            <p:cNvSpPr txBox="1"/>
            <p:nvPr/>
          </p:nvSpPr>
          <p:spPr>
            <a:xfrm>
              <a:off x="-1" y="356201"/>
              <a:ext cx="3485794" cy="294724"/>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For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from 1 to N, set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 to the score of the subarray from index 1 to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40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49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981075" y="1199662"/>
            <a:ext cx="16135350" cy="920958"/>
          </a:xfrm>
          <a:prstGeom prst="rect">
            <a:avLst/>
          </a:prstGeom>
        </p:spPr>
        <p:txBody>
          <a:bodyPr lIns="0" tIns="0" rIns="0" bIns="0" rtlCol="0" anchor="t">
            <a:spAutoFit/>
          </a:bodyPr>
          <a:lstStyle/>
          <a:p>
            <a:pPr>
              <a:lnSpc>
                <a:spcPts val="7680"/>
              </a:lnSpc>
            </a:pPr>
            <a:r>
              <a:rPr lang="en-US" sz="6000" dirty="0">
                <a:solidFill>
                  <a:srgbClr val="E1A10B"/>
                </a:solidFill>
                <a:latin typeface="Times New Roman" panose="02020603050405020304" pitchFamily="18" charset="0"/>
                <a:cs typeface="Times New Roman" panose="02020603050405020304" pitchFamily="18" charset="0"/>
              </a:rPr>
              <a:t>Explanation by Example: </a:t>
            </a:r>
            <a:r>
              <a:rPr lang="en-US" sz="4400" dirty="0">
                <a:solidFill>
                  <a:srgbClr val="E1A10B"/>
                </a:solidFill>
                <a:latin typeface="Times New Roman" panose="02020603050405020304" pitchFamily="18" charset="0"/>
                <a:cs typeface="Times New Roman" panose="02020603050405020304" pitchFamily="18" charset="0"/>
              </a:rPr>
              <a:t>A = [1, 0, 1, 0]  &amp;  K = 2</a:t>
            </a:r>
            <a:endParaRPr lang="en-US" sz="7200" dirty="0">
              <a:solidFill>
                <a:srgbClr val="FFC000"/>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a:off x="981075" y="3009900"/>
            <a:ext cx="17154525" cy="6573196"/>
            <a:chOff x="-1" y="-57150"/>
            <a:chExt cx="3485794" cy="4014261"/>
          </a:xfrm>
        </p:grpSpPr>
        <p:sp>
          <p:nvSpPr>
            <p:cNvPr id="8" name="TextBox 8"/>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3 :</a:t>
              </a:r>
            </a:p>
          </p:txBody>
        </p:sp>
        <p:sp>
          <p:nvSpPr>
            <p:cNvPr id="9" name="TextBox 9"/>
            <p:cNvSpPr txBox="1"/>
            <p:nvPr/>
          </p:nvSpPr>
          <p:spPr>
            <a:xfrm>
              <a:off x="63870" y="1062533"/>
              <a:ext cx="3291541" cy="2894578"/>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j is 2 and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2: we iterate through k from 1 to 1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[2][2] with the minimum value of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[1][1]+score(2,2), which is min(0+0)=0.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3: we iterate through k from 1 to 2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[3][2]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[1][1]+score(2,3),</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[2][1]+score(3,3)), which is min(0+0,0+0)=0.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4: we iterate through k from 1 to 3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[4][2]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[1][1]+score(2,4),</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[2][1]+score(3,4),</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[3][1]+score(4,4)), which is min(0+0,0+0,1+0)=0.</a:t>
              </a: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5: we iterate through k from 1 to 4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[5][2]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[1][1]+score(2,5),</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[2][1]+score(3,5),</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[3][1]+score(4,5),</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[4][1]+score(5,5)), which is min(0+0,0+0,1+0,1+0)=0.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6: we iterate through k from 1 to 5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[6][2]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[1][1]+score(2,6),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[2][1]+score(3,6),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[3][1]+score(4,6),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[4][1]+score(5,6),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[5][1]+score(6,6)), which is min(0+0,0+0,1+0,1+0,1+0)=0.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10"/>
            <p:cNvSpPr txBox="1"/>
            <p:nvPr/>
          </p:nvSpPr>
          <p:spPr>
            <a:xfrm>
              <a:off x="-1" y="356201"/>
              <a:ext cx="3485794" cy="522450"/>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For j from 2 to K, for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from j to N, iterate through all possible partition points k from j-1 to i-1 and update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][j] with the minimum value of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[k][j-1]+ score(k+1,i). In this case:</a:t>
              </a:r>
              <a:endParaRPr lang="en-US" sz="4000" dirty="0">
                <a:solidFill>
                  <a:srgbClr val="FFFFFF"/>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8170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981075" y="1199662"/>
            <a:ext cx="16135350" cy="920958"/>
          </a:xfrm>
          <a:prstGeom prst="rect">
            <a:avLst/>
          </a:prstGeom>
        </p:spPr>
        <p:txBody>
          <a:bodyPr lIns="0" tIns="0" rIns="0" bIns="0" rtlCol="0" anchor="t">
            <a:spAutoFit/>
          </a:bodyPr>
          <a:lstStyle/>
          <a:p>
            <a:pPr>
              <a:lnSpc>
                <a:spcPts val="7680"/>
              </a:lnSpc>
            </a:pPr>
            <a:r>
              <a:rPr lang="en-US" sz="6000" dirty="0">
                <a:solidFill>
                  <a:srgbClr val="E1A10B"/>
                </a:solidFill>
                <a:latin typeface="Times New Roman" panose="02020603050405020304" pitchFamily="18" charset="0"/>
                <a:cs typeface="Times New Roman" panose="02020603050405020304" pitchFamily="18" charset="0"/>
              </a:rPr>
              <a:t>Explanation by Example: </a:t>
            </a:r>
            <a:r>
              <a:rPr lang="en-US" sz="4400" dirty="0">
                <a:solidFill>
                  <a:srgbClr val="E1A10B"/>
                </a:solidFill>
                <a:latin typeface="Times New Roman" panose="02020603050405020304" pitchFamily="18" charset="0"/>
                <a:cs typeface="Times New Roman" panose="02020603050405020304" pitchFamily="18" charset="0"/>
              </a:rPr>
              <a:t>A = [1, 0, 1, 0]  &amp;  K = 2</a:t>
            </a:r>
            <a:endParaRPr lang="en-US" sz="7200" dirty="0">
              <a:solidFill>
                <a:srgbClr val="FFC000"/>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a:off x="981075" y="3009900"/>
            <a:ext cx="17154525" cy="5285088"/>
            <a:chOff x="-1" y="-57150"/>
            <a:chExt cx="3485794" cy="3227611"/>
          </a:xfrm>
        </p:grpSpPr>
        <p:sp>
          <p:nvSpPr>
            <p:cNvPr id="8" name="TextBox 8"/>
            <p:cNvSpPr txBox="1"/>
            <p:nvPr/>
          </p:nvSpPr>
          <p:spPr>
            <a:xfrm>
              <a:off x="0" y="-57150"/>
              <a:ext cx="3279211" cy="287813"/>
            </a:xfrm>
            <a:prstGeom prst="rect">
              <a:avLst/>
            </a:prstGeom>
          </p:spPr>
          <p:txBody>
            <a:bodyPr lIns="0" tIns="0" rIns="0" bIns="0" rtlCol="0" anchor="t">
              <a:spAutoFit/>
            </a:bodyPr>
            <a:lstStyle/>
            <a:p>
              <a:pPr>
                <a:lnSpc>
                  <a:spcPts val="3919"/>
                </a:lnSpc>
              </a:pPr>
              <a:r>
                <a:rPr lang="en-US" sz="3200" dirty="0">
                  <a:solidFill>
                    <a:srgbClr val="E1A10B"/>
                  </a:solidFill>
                  <a:latin typeface="Times New Roman" panose="02020603050405020304" pitchFamily="18" charset="0"/>
                  <a:cs typeface="Times New Roman" panose="02020603050405020304" pitchFamily="18" charset="0"/>
                </a:rPr>
                <a:t>Step 3 :</a:t>
              </a:r>
            </a:p>
          </p:txBody>
        </p:sp>
        <p:sp>
          <p:nvSpPr>
            <p:cNvPr id="9" name="TextBox 9"/>
            <p:cNvSpPr txBox="1"/>
            <p:nvPr/>
          </p:nvSpPr>
          <p:spPr>
            <a:xfrm>
              <a:off x="63870" y="1062533"/>
              <a:ext cx="3291541" cy="2107928"/>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j is 3 and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3: we iterate through k from 2 to 2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[3][3] with the minimum value of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[2][2]+score(3,3), which is min(0+0)=0.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4: we iterate through k from 2 to 3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[4][3]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[2][2]+score(3,4),</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[3][2]+score(4,4)), which is min(0+0,0+0)=0.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5: we iterate through k from 2 to 4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[5][3]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[2][2]+score(3,5),</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[3][2]+score(4,5),</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[4][2]+score(5,5)), which is min(0+0,0+0,0+0)=0.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When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is 6: we iterate through k from 2 to 5 and update </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[6][3] with the minimum value of min(</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[2][2]+score(3,6),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[3][2]+score(4,6),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[4][2]+score(5,6),</a:t>
              </a:r>
              <a:r>
                <a:rPr lang="en-US" sz="2400" kern="100" dirty="0" err="1">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400" kern="100"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[5][2]+score(6,6)), which is min(0+0,0+0,0+0,0+0)=0.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10"/>
            <p:cNvSpPr txBox="1"/>
            <p:nvPr/>
          </p:nvSpPr>
          <p:spPr>
            <a:xfrm>
              <a:off x="-1" y="356201"/>
              <a:ext cx="3485794" cy="522450"/>
            </a:xfrm>
            <a:prstGeom prst="rect">
              <a:avLst/>
            </a:prstGeom>
          </p:spPr>
          <p:txBody>
            <a:bodyPr wrap="square" lIns="0" tIns="0" rIns="0" bIns="0" rtlCol="0" anchor="t">
              <a:spAutoFit/>
            </a:bodyPr>
            <a:lstStyle/>
            <a:p>
              <a:pPr>
                <a:lnSpc>
                  <a:spcPts val="3359"/>
                </a:lnSpc>
              </a:pP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For j from 2 to K, for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from j to N, iterate through all possible partition points k from j-1 to i-1 and update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][j] with the minimum value of </a:t>
              </a:r>
              <a:r>
                <a:rPr lang="en-US" sz="28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dp</a:t>
              </a:r>
              <a:r>
                <a:rPr lang="en-US" sz="2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[k][j-1]+ score(k+1,i). In this case:</a:t>
              </a:r>
              <a:endParaRPr lang="en-US" sz="4000" dirty="0">
                <a:solidFill>
                  <a:srgbClr val="FFFFFF"/>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11841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2272</Words>
  <Application>Microsoft Office PowerPoint</Application>
  <PresentationFormat>Custom</PresentationFormat>
  <Paragraphs>112</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Montserrat</vt:lpstr>
      <vt:lpstr>Times New Roman</vt:lpstr>
      <vt:lpstr>Calibri</vt:lpstr>
      <vt:lpstr>roboto</vt:lpstr>
      <vt:lpstr>Montserrat Classic</vt:lpstr>
      <vt:lpstr>Arial</vt:lpstr>
      <vt:lpstr>Montserrat Semi-Bold Bold</vt:lpstr>
      <vt:lpstr>Freestyle Script</vt:lpstr>
      <vt:lpstr>Montserrat Extra-Light</vt:lpstr>
      <vt:lpstr>Montserrat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Dark Simple Digital  Technology in the Life of Consumers Technology Presentation</dc:title>
  <cp:lastModifiedBy>M Daud Mehboob</cp:lastModifiedBy>
  <cp:revision>25</cp:revision>
  <dcterms:created xsi:type="dcterms:W3CDTF">2006-08-16T00:00:00Z</dcterms:created>
  <dcterms:modified xsi:type="dcterms:W3CDTF">2023-06-11T23:26:54Z</dcterms:modified>
  <dc:identifier>DAFljDDNL1A</dc:identifier>
</cp:coreProperties>
</file>